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18"/>
  </p:notesMasterIdLst>
  <p:handoutMasterIdLst>
    <p:handoutMasterId r:id="rId19"/>
  </p:handoutMasterIdLst>
  <p:sldIdLst>
    <p:sldId id="500" r:id="rId2"/>
    <p:sldId id="408" r:id="rId3"/>
    <p:sldId id="596" r:id="rId4"/>
    <p:sldId id="341" r:id="rId5"/>
    <p:sldId id="342" r:id="rId6"/>
    <p:sldId id="343" r:id="rId7"/>
    <p:sldId id="344" r:id="rId8"/>
    <p:sldId id="495" r:id="rId9"/>
    <p:sldId id="463" r:id="rId10"/>
    <p:sldId id="597" r:id="rId11"/>
    <p:sldId id="501" r:id="rId12"/>
    <p:sldId id="504" r:id="rId13"/>
    <p:sldId id="505" r:id="rId14"/>
    <p:sldId id="503" r:id="rId15"/>
    <p:sldId id="512" r:id="rId16"/>
    <p:sldId id="576" r:id="rId17"/>
  </p:sldIdLst>
  <p:sldSz cx="9144000" cy="6858000" type="screen4x3"/>
  <p:notesSz cx="6858000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TxStyle/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8D88D6A-5F01-457D-8EC9-7B5F63248C40}" styleName="Normal Style 1 - Body/Background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dk1">
              <a:lum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dk1">
              <a:lum val="8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TxStyle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TxStyle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FECB4D8-DB02-4DC6-A0A2-4F2EBAE1DC90}" styleName="보통 스타일 1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TxStyle/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4761"/>
  </p:normalViewPr>
  <p:slideViewPr>
    <p:cSldViewPr>
      <p:cViewPr varScale="1">
        <p:scale>
          <a:sx n="83" d="100"/>
          <a:sy n="83" d="100"/>
        </p:scale>
        <p:origin x="1608" y="62"/>
      </p:cViewPr>
      <p:guideLst>
        <p:guide orient="horz" pos="2160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2064" y="-84"/>
      </p:cViewPr>
      <p:guideLst>
        <p:guide orient="horz" pos="3127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4" y="1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0757C-3538-4759-947C-652E9E9D906A}" type="datetimeFigureOut">
              <a:rPr lang="ko-KR" altLang="en-US" smtClean="0"/>
              <a:pPr/>
              <a:t>2020-06-04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428164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4" y="9428164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4AAD7-142F-46B3-9CF0-57286C47F2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9580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6332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6332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C6081B25-B557-4324-AF1D-FC656B738DFD}" type="datetime1">
              <a:rPr lang="ko-KR" altLang="en-US"/>
              <a:pPr lvl="0">
                <a:defRPr lang="ko-KR" altLang="en-US"/>
              </a:pPr>
              <a:t>2020-06-04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1" y="4715155"/>
            <a:ext cx="5486400" cy="4466987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71800" cy="496332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4" y="9428584"/>
            <a:ext cx="2971800" cy="496332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74CCBD3B-5758-41C6-9407-3520771C9F80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3925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74CCBD3B-5758-41C6-9407-3520771C9F80}" type="slidenum">
              <a:rPr lang="ko-KR" altLang="en-US" smtClean="0"/>
              <a:pPr lvl="0">
                <a:defRPr lang="ko-KR" altLang="en-US"/>
              </a:pPr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74CCBD3B-5758-41C6-9407-3520771C9F80}" type="slidenum">
              <a:rPr lang="ko-KR" altLang="en-US" smtClean="0"/>
              <a:pPr lvl="0">
                <a:defRPr lang="ko-KR" altLang="en-US"/>
              </a:pPr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74CCBD3B-5758-41C6-9407-3520771C9F80}" type="slidenum">
              <a:rPr lang="ko-KR" altLang="en-US" smtClean="0"/>
              <a:pPr lvl="0">
                <a:defRPr lang="ko-KR" altLang="en-US"/>
              </a:pPr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998504-3E2D-4646-804F-99218CA14AC3}" type="datetime1">
              <a:rPr lang="ko-KR" altLang="en-US" smtClean="0"/>
              <a:pPr/>
              <a:t>2020-06-04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8666E4-9C68-4FB6-94B5-15E482471F6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92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45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98503" y="184482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39AD94D-B51F-4A23-92D0-B34EE0A4E9B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2020-06-04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13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22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7"/>
          <p:cNvPicPr>
            <a:picLocks noChangeAspect="1" noChangeArrowheads="1"/>
          </p:cNvPicPr>
          <p:nvPr/>
        </p:nvPicPr>
        <p:blipFill>
          <a:blip r:embed="rId2" cstate="print"/>
          <a:srcRect t="71782" r="24774"/>
          <a:stretch>
            <a:fillRect/>
          </a:stretch>
        </p:blipFill>
        <p:spPr bwMode="auto">
          <a:xfrm>
            <a:off x="-8561" y="6093296"/>
            <a:ext cx="8946679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 descr="7"/>
          <p:cNvPicPr>
            <a:picLocks noChangeAspect="1" noChangeArrowheads="1"/>
          </p:cNvPicPr>
          <p:nvPr/>
        </p:nvPicPr>
        <p:blipFill>
          <a:blip r:embed="rId2" cstate="print"/>
          <a:srcRect t="71782" r="24774"/>
          <a:stretch>
            <a:fillRect/>
          </a:stretch>
        </p:blipFill>
        <p:spPr bwMode="auto">
          <a:xfrm flipH="1">
            <a:off x="0" y="6165304"/>
            <a:ext cx="914400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직사각형 25"/>
          <p:cNvSpPr/>
          <p:nvPr/>
        </p:nvSpPr>
        <p:spPr>
          <a:xfrm>
            <a:off x="-9522" y="-9525"/>
            <a:ext cx="9180000" cy="7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75000">
                <a:srgbClr val="17375E">
                  <a:shade val="67500"/>
                  <a:satMod val="115000"/>
                </a:srgbClr>
              </a:gs>
              <a:gs pos="100000">
                <a:srgbClr val="17375E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-12129" y="6813384"/>
            <a:ext cx="9180000" cy="7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75000">
                <a:srgbClr val="17375E">
                  <a:shade val="67500"/>
                  <a:satMod val="115000"/>
                </a:srgbClr>
              </a:gs>
              <a:gs pos="100000">
                <a:srgbClr val="17375E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9105" y="3400814"/>
            <a:ext cx="205172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9105" y="4149079"/>
            <a:ext cx="2051720" cy="38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365" y="3400814"/>
            <a:ext cx="27000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331" y="4155049"/>
            <a:ext cx="2700000" cy="37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7" t="21596" r="59506" b="61568"/>
          <a:stretch/>
        </p:blipFill>
        <p:spPr bwMode="auto">
          <a:xfrm>
            <a:off x="-2956" y="801752"/>
            <a:ext cx="9135392" cy="10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2267744" y="1177588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1654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회 사 소 개 서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831" y="1900106"/>
            <a:ext cx="3236505" cy="145688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948254"/>
            <a:ext cx="1449941" cy="140873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220298"/>
            <a:ext cx="2361833" cy="107336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674" y="1914171"/>
            <a:ext cx="2140884" cy="261717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3" y="1911073"/>
            <a:ext cx="2088232" cy="26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96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1" y="1520227"/>
            <a:ext cx="2852174" cy="1908772"/>
          </a:xfrm>
          <a:prstGeom prst="rect">
            <a:avLst/>
          </a:prstGeom>
        </p:spPr>
      </p:pic>
      <p:sp>
        <p:nvSpPr>
          <p:cNvPr id="24" name="모서리가 둥근 직사각형 37"/>
          <p:cNvSpPr/>
          <p:nvPr/>
        </p:nvSpPr>
        <p:spPr>
          <a:xfrm>
            <a:off x="7812360" y="6327982"/>
            <a:ext cx="1080120" cy="43204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6" name="슬라이드 번호 개체 틀 16"/>
          <p:cNvSpPr txBox="1">
            <a:spLocks/>
          </p:cNvSpPr>
          <p:nvPr/>
        </p:nvSpPr>
        <p:spPr>
          <a:xfrm>
            <a:off x="4427984" y="6453336"/>
            <a:ext cx="395536" cy="28803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666E4-9C68-4FB6-94B5-15E482471F65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5064"/>
            <a:ext cx="2880320" cy="1944216"/>
          </a:xfrm>
          <a:prstGeom prst="rect">
            <a:avLst/>
          </a:prstGeom>
          <a:solidFill>
            <a:schemeClr val="accent1"/>
          </a:solidFill>
        </p:spPr>
      </p:pic>
      <p:grpSp>
        <p:nvGrpSpPr>
          <p:cNvPr id="19" name="그룹 28"/>
          <p:cNvGrpSpPr/>
          <p:nvPr/>
        </p:nvGrpSpPr>
        <p:grpSpPr>
          <a:xfrm>
            <a:off x="179512" y="3789040"/>
            <a:ext cx="8820472" cy="2160240"/>
            <a:chOff x="330460" y="816058"/>
            <a:chExt cx="9231053" cy="2415133"/>
          </a:xfrm>
        </p:grpSpPr>
        <p:sp>
          <p:nvSpPr>
            <p:cNvPr id="20" name="직사각형 44"/>
            <p:cNvSpPr/>
            <p:nvPr/>
          </p:nvSpPr>
          <p:spPr>
            <a:xfrm>
              <a:off x="3656857" y="816057"/>
              <a:ext cx="5904656" cy="24151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92075" lvl="0">
                <a:spcBef>
                  <a:spcPts val="600"/>
                </a:spcBef>
                <a:buClr>
                  <a:srgbClr val="7EA0AA"/>
                </a:buClr>
                <a:buFont typeface="Wingdings"/>
                <a:buChar char="ü"/>
                <a:defRPr lang="ko-KR" altLang="en-US"/>
              </a:pP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사업 개요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국방전직교육원 객실 및 미화관리</a:t>
              </a: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buFont typeface="Wingdings"/>
                <a:buChar char="ü"/>
                <a:defRPr lang="ko-KR" altLang="en-US"/>
              </a:pP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도입 시설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: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지상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10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층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,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지하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2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층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/ 100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실</a:t>
              </a: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buFont typeface="Wingdings"/>
                <a:buChar char="ü"/>
                <a:defRPr lang="ko-KR" altLang="en-US"/>
              </a:pP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수행업무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</a:t>
              </a: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defRPr lang="ko-KR" altLang="en-US"/>
              </a:pP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   1.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운     영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교육원 객실관리 및 </a:t>
              </a:r>
              <a:r>
                <a:rPr lang="ko-KR" altLang="en-US" sz="1000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공용부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미화관리</a:t>
              </a: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defRPr lang="ko-KR" altLang="en-US"/>
              </a:pP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   2.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직원  수 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: 10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명</a:t>
              </a:r>
              <a:endParaRPr lang="en-US" altLang="ko-KR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21" name="TextBox 52"/>
            <p:cNvSpPr txBox="1"/>
            <p:nvPr/>
          </p:nvSpPr>
          <p:spPr>
            <a:xfrm>
              <a:off x="7063669" y="900601"/>
              <a:ext cx="2497842" cy="639995"/>
            </a:xfrm>
            <a:prstGeom prst="rect">
              <a:avLst/>
            </a:prstGeom>
            <a:noFill/>
          </p:spPr>
          <p:txBody>
            <a:bodyPr wrap="square" lIns="91426" tIns="45713" rIns="91426" bIns="45713" anchor="ctr">
              <a:spAutoFit/>
            </a:bodyPr>
            <a:lstStyle/>
            <a:p>
              <a:pPr algn="r">
                <a:lnSpc>
                  <a:spcPct val="60000"/>
                </a:lnSpc>
                <a:defRPr lang="ko-KR" altLang="en-US"/>
              </a:pPr>
              <a:r>
                <a:rPr lang="en-US" altLang="ko-KR" sz="2600" b="0" spc="-97" dirty="0">
                  <a:solidFill>
                    <a:schemeClr val="bg1">
                      <a:lumMod val="85000"/>
                    </a:schemeClr>
                  </a:solidFill>
                  <a:latin typeface="Times New Roman"/>
                  <a:cs typeface="Times New Roman"/>
                </a:rPr>
                <a:t>MILITOPIA</a:t>
              </a:r>
            </a:p>
            <a:p>
              <a:pPr algn="r">
                <a:lnSpc>
                  <a:spcPct val="60000"/>
                </a:lnSpc>
                <a:defRPr lang="ko-KR" altLang="en-US"/>
              </a:pPr>
              <a:r>
                <a:rPr lang="en-US" altLang="ko-KR" sz="2600" b="0" spc="-97" dirty="0">
                  <a:solidFill>
                    <a:schemeClr val="bg1">
                      <a:lumMod val="85000"/>
                    </a:schemeClr>
                  </a:solidFill>
                  <a:latin typeface="Times New Roman"/>
                  <a:cs typeface="Times New Roman"/>
                </a:rPr>
                <a:t>PROJECT</a:t>
              </a:r>
            </a:p>
          </p:txBody>
        </p:sp>
        <p:sp>
          <p:nvSpPr>
            <p:cNvPr id="22" name="TextBox 57"/>
            <p:cNvSpPr txBox="1"/>
            <p:nvPr/>
          </p:nvSpPr>
          <p:spPr>
            <a:xfrm>
              <a:off x="330456" y="961110"/>
              <a:ext cx="2078248" cy="2721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72000" tIns="36000" rIns="72000" bIns="36000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1100" b="1" dirty="0" smtClean="0">
                  <a:solidFill>
                    <a:schemeClr val="bg1"/>
                  </a:solidFill>
                  <a:latin typeface="맑은 고딕"/>
                  <a:ea typeface="맑은 고딕"/>
                </a:rPr>
                <a:t>국방전직교육원 </a:t>
              </a:r>
              <a:endParaRPr lang="ko-KR" altLang="en-US" sz="1100" b="1" dirty="0">
                <a:solidFill>
                  <a:schemeClr val="bg1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29" name="TextBox 23"/>
          <p:cNvSpPr txBox="1"/>
          <p:nvPr/>
        </p:nvSpPr>
        <p:spPr>
          <a:xfrm>
            <a:off x="317991" y="622760"/>
            <a:ext cx="7350353" cy="307777"/>
          </a:xfrm>
          <a:prstGeom prst="rect">
            <a:avLst/>
          </a:prstGeom>
          <a:noFill/>
        </p:spPr>
        <p:txBody>
          <a:bodyPr wrap="square" lIns="72000" tIns="0" rIns="0" bIns="0">
            <a:spAutoFit/>
          </a:bodyPr>
          <a:lstStyle/>
          <a:p>
            <a:pPr lvl="0">
              <a:defRPr lang="ko-KR" altLang="en-US"/>
            </a:pPr>
            <a:r>
              <a:rPr lang="en-US" altLang="ko-KR" sz="2000" b="1" dirty="0" smtClean="0">
                <a:solidFill>
                  <a:srgbClr val="4F81BD">
                    <a:lumMod val="75000"/>
                  </a:srgbClr>
                </a:solidFill>
                <a:latin typeface="나눔고딕 ExtraBold"/>
                <a:ea typeface="나눔고딕 ExtraBold"/>
              </a:rPr>
              <a:t>06. </a:t>
            </a:r>
            <a:r>
              <a:rPr lang="ko-KR" altLang="en-US" sz="2000" b="1" dirty="0" smtClean="0">
                <a:solidFill>
                  <a:srgbClr val="4F81BD">
                    <a:lumMod val="75000"/>
                  </a:srgbClr>
                </a:solidFill>
                <a:latin typeface="나눔고딕 ExtraBold"/>
                <a:ea typeface="나눔고딕 ExtraBold"/>
              </a:rPr>
              <a:t>주요 수행실적</a:t>
            </a:r>
            <a:endParaRPr lang="ko-KR" altLang="en-US" sz="2000" b="1" dirty="0">
              <a:solidFill>
                <a:srgbClr val="4F81BD">
                  <a:lumMod val="75000"/>
                </a:srgbClr>
              </a:solidFill>
              <a:latin typeface="나눔고딕 ExtraBold"/>
              <a:ea typeface="나눔고딕 ExtraBold"/>
            </a:endParaRPr>
          </a:p>
        </p:txBody>
      </p:sp>
      <p:grpSp>
        <p:nvGrpSpPr>
          <p:cNvPr id="18" name="그룹 28"/>
          <p:cNvGrpSpPr/>
          <p:nvPr/>
        </p:nvGrpSpPr>
        <p:grpSpPr>
          <a:xfrm>
            <a:off x="179508" y="1268759"/>
            <a:ext cx="8820476" cy="2160240"/>
            <a:chOff x="330456" y="816057"/>
            <a:chExt cx="9231057" cy="2415133"/>
          </a:xfrm>
        </p:grpSpPr>
        <p:sp>
          <p:nvSpPr>
            <p:cNvPr id="23" name="직사각형 44"/>
            <p:cNvSpPr/>
            <p:nvPr/>
          </p:nvSpPr>
          <p:spPr>
            <a:xfrm>
              <a:off x="3656857" y="816057"/>
              <a:ext cx="5904656" cy="24151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92075" lvl="0">
                <a:spcBef>
                  <a:spcPts val="600"/>
                </a:spcBef>
                <a:buClr>
                  <a:srgbClr val="7EA0AA"/>
                </a:buClr>
                <a:buFont typeface="Wingdings"/>
                <a:buChar char="ü"/>
                <a:defRPr lang="ko-KR" altLang="en-US"/>
              </a:pP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사업 개요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서울가든호텔 종합관리 수주</a:t>
              </a: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buFont typeface="Wingdings"/>
                <a:buChar char="ü"/>
                <a:defRPr lang="ko-KR" altLang="en-US"/>
              </a:pP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도입 시설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 -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지상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16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층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, 지하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1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층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/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372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실</a:t>
              </a: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defRPr lang="ko-KR" altLang="en-US"/>
              </a:pP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buFont typeface="Wingdings"/>
                <a:buChar char="ü"/>
                <a:defRPr lang="ko-KR" altLang="en-US"/>
              </a:pP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수행업무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</a:t>
              </a: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defRPr lang="ko-KR" altLang="en-US"/>
              </a:pP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   1.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호텔 종합관리 </a:t>
              </a: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defRPr lang="ko-KR" altLang="en-US"/>
              </a:pP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   2.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운     영 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객실관리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, </a:t>
              </a:r>
              <a:r>
                <a:rPr lang="ko-KR" altLang="en-US" sz="1000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공용부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관리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,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보안주차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,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조리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, </a:t>
              </a:r>
              <a:r>
                <a:rPr lang="ko-KR" altLang="en-US" sz="1000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기물관리</a:t>
              </a:r>
              <a:r>
                <a:rPr lang="ko-KR" altLang="en-US" sz="1000" dirty="0" err="1">
                  <a:solidFill>
                    <a:prstClr val="black"/>
                  </a:solidFill>
                  <a:latin typeface="맑은 고딕"/>
                  <a:ea typeface="맑은 고딕"/>
                </a:rPr>
                <a:t>등</a:t>
              </a:r>
              <a:endParaRPr lang="en-US" altLang="ko-KR" sz="1000" dirty="0" smtClean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defRPr lang="ko-KR" altLang="en-US"/>
              </a:pP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   3.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직원  수 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: 75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명</a:t>
              </a:r>
              <a:endParaRPr lang="en-US" altLang="ko-KR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25" name="TextBox 52"/>
            <p:cNvSpPr txBox="1"/>
            <p:nvPr/>
          </p:nvSpPr>
          <p:spPr>
            <a:xfrm>
              <a:off x="6434612" y="961110"/>
              <a:ext cx="3126901" cy="908387"/>
            </a:xfrm>
            <a:prstGeom prst="rect">
              <a:avLst/>
            </a:prstGeom>
            <a:noFill/>
          </p:spPr>
          <p:txBody>
            <a:bodyPr wrap="square" lIns="91426" tIns="45713" rIns="91426" bIns="45713" anchor="ctr">
              <a:spAutoFit/>
            </a:bodyPr>
            <a:lstStyle/>
            <a:p>
              <a:pPr algn="r">
                <a:lnSpc>
                  <a:spcPct val="60000"/>
                </a:lnSpc>
                <a:defRPr lang="ko-KR" altLang="en-US"/>
              </a:pPr>
              <a:r>
                <a:rPr lang="en-US" altLang="ko-KR" sz="2600" b="0" spc="-97" dirty="0" smtClean="0">
                  <a:solidFill>
                    <a:schemeClr val="bg1">
                      <a:lumMod val="85000"/>
                    </a:schemeClr>
                  </a:solidFill>
                  <a:latin typeface="Times New Roman"/>
                  <a:cs typeface="Times New Roman"/>
                </a:rPr>
                <a:t>SEOULGARDEN HOTEL</a:t>
              </a:r>
              <a:endParaRPr lang="en-US" altLang="ko-KR" sz="2600" b="0" spc="-97" dirty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endParaRPr>
            </a:p>
            <a:p>
              <a:pPr algn="r">
                <a:lnSpc>
                  <a:spcPct val="60000"/>
                </a:lnSpc>
                <a:defRPr lang="ko-KR" altLang="en-US"/>
              </a:pPr>
              <a:r>
                <a:rPr lang="en-US" altLang="ko-KR" sz="2600" b="0" spc="-97" dirty="0">
                  <a:solidFill>
                    <a:schemeClr val="bg1">
                      <a:lumMod val="85000"/>
                    </a:schemeClr>
                  </a:solidFill>
                  <a:latin typeface="Times New Roman"/>
                  <a:cs typeface="Times New Roman"/>
                </a:rPr>
                <a:t>PROJECT</a:t>
              </a:r>
            </a:p>
          </p:txBody>
        </p:sp>
        <p:sp>
          <p:nvSpPr>
            <p:cNvPr id="26" name="TextBox 57"/>
            <p:cNvSpPr txBox="1"/>
            <p:nvPr/>
          </p:nvSpPr>
          <p:spPr>
            <a:xfrm>
              <a:off x="330456" y="961110"/>
              <a:ext cx="2078248" cy="2721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72000" tIns="36000" rIns="72000" bIns="36000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1100" b="1" dirty="0" smtClean="0">
                  <a:solidFill>
                    <a:schemeClr val="bg1"/>
                  </a:solidFill>
                  <a:latin typeface="맑은 고딕"/>
                  <a:ea typeface="맑은 고딕"/>
                </a:rPr>
                <a:t>베스트웨스턴 서울가든호텔</a:t>
              </a:r>
              <a:endParaRPr lang="ko-KR" altLang="en-US" sz="1100" b="1" dirty="0">
                <a:solidFill>
                  <a:schemeClr val="bg1"/>
                </a:solidFill>
                <a:latin typeface="맑은 고딕"/>
                <a:ea typeface="맑은 고딕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113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447"/>
          <p:cNvSpPr>
            <a:spLocks noChangeArrowheads="1"/>
          </p:cNvSpPr>
          <p:nvPr/>
        </p:nvSpPr>
        <p:spPr bwMode="auto">
          <a:xfrm>
            <a:off x="539552" y="2205040"/>
            <a:ext cx="1979762" cy="352821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2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ko-KR" altLang="en-US" dirty="0">
              <a:solidFill>
                <a:prstClr val="black"/>
              </a:solidFill>
              <a:latin typeface="HY헤드라인M"/>
              <a:ea typeface="HY헤드라인M"/>
            </a:endParaRPr>
          </a:p>
        </p:txBody>
      </p:sp>
      <p:sp>
        <p:nvSpPr>
          <p:cNvPr id="39" name="AutoShape 446"/>
          <p:cNvSpPr>
            <a:spLocks noChangeArrowheads="1"/>
          </p:cNvSpPr>
          <p:nvPr/>
        </p:nvSpPr>
        <p:spPr bwMode="auto">
          <a:xfrm>
            <a:off x="2699792" y="2204864"/>
            <a:ext cx="1890713" cy="374441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2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1" name="AutoShape 1033"/>
          <p:cNvSpPr>
            <a:spLocks noChangeArrowheads="1"/>
          </p:cNvSpPr>
          <p:nvPr/>
        </p:nvSpPr>
        <p:spPr>
          <a:xfrm>
            <a:off x="647105" y="1700808"/>
            <a:ext cx="1728192" cy="431800"/>
          </a:xfrm>
          <a:prstGeom prst="roundRect">
            <a:avLst>
              <a:gd name="adj" fmla="val 16667"/>
            </a:avLst>
          </a:prstGeom>
          <a:ln/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ko-KR"/>
            </a:pPr>
            <a:r>
              <a:rPr lang="ko-KR" altLang="en-US" sz="1400" b="1" dirty="0" smtClean="0"/>
              <a:t>객실관리원 양성 </a:t>
            </a:r>
            <a:endParaRPr lang="ko-KR" altLang="en-US" sz="14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317991" y="622760"/>
            <a:ext cx="4254011" cy="307777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/>
          <a:p>
            <a:r>
              <a:rPr lang="en-US" altLang="ko-KR" sz="2000" b="1" dirty="0" smtClean="0">
                <a:solidFill>
                  <a:srgbClr val="4F81BD">
                    <a:lumMod val="75000"/>
                  </a:srgbClr>
                </a:solidFill>
                <a:latin typeface="나눔고딕 ExtraBold" pitchFamily="50" charset="-127"/>
                <a:ea typeface="나눔고딕 ExtraBold" pitchFamily="50" charset="-127"/>
              </a:rPr>
              <a:t>07. HYP</a:t>
            </a:r>
            <a:r>
              <a:rPr lang="ko-KR" altLang="en-US" sz="2000" b="1" dirty="0" smtClean="0">
                <a:solidFill>
                  <a:srgbClr val="4F81BD">
                    <a:lumMod val="75000"/>
                  </a:srgbClr>
                </a:solidFill>
                <a:latin typeface="나눔고딕 ExtraBold" pitchFamily="50" charset="-127"/>
                <a:ea typeface="나눔고딕 ExtraBold" pitchFamily="50" charset="-127"/>
              </a:rPr>
              <a:t>의 차별화 서비스</a:t>
            </a:r>
            <a:endParaRPr lang="ko-KR" altLang="en-US" sz="2000" b="1" dirty="0">
              <a:solidFill>
                <a:srgbClr val="4F81BD">
                  <a:lumMod val="75000"/>
                </a:srgb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317991" y="1060401"/>
            <a:ext cx="49740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lvl="0" indent="-292100" eaLnBrk="0" latinLnBrk="0" hangingPunct="0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ko-KR" altLang="en-US" sz="1400" b="1" kern="0" dirty="0" smtClean="0">
                <a:solidFill>
                  <a:schemeClr val="tx2"/>
                </a:solidFill>
                <a:latin typeface="나눔고딕" pitchFamily="50" charset="-127"/>
                <a:ea typeface="나눔고딕" pitchFamily="50" charset="-127"/>
              </a:rPr>
              <a:t>객실관리원 양성 및 </a:t>
            </a:r>
            <a:r>
              <a:rPr lang="ko-KR" altLang="en-US" sz="1400" b="1" kern="0" dirty="0" err="1" smtClean="0">
                <a:solidFill>
                  <a:schemeClr val="tx2"/>
                </a:solidFill>
                <a:latin typeface="나눔고딕" pitchFamily="50" charset="-127"/>
                <a:ea typeface="나눔고딕" pitchFamily="50" charset="-127"/>
              </a:rPr>
              <a:t>룸메이드</a:t>
            </a:r>
            <a:r>
              <a:rPr lang="ko-KR" altLang="en-US" sz="1400" b="1" kern="0" dirty="0" smtClean="0">
                <a:solidFill>
                  <a:schemeClr val="tx2"/>
                </a:solidFill>
                <a:latin typeface="나눔고딕" pitchFamily="50" charset="-127"/>
                <a:ea typeface="나눔고딕" pitchFamily="50" charset="-127"/>
              </a:rPr>
              <a:t> 인력확보</a:t>
            </a:r>
            <a:endParaRPr lang="ko-KR" altLang="en-US" sz="1400" b="1" kern="0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6382" t="6001" r="17303" b="3989"/>
          <a:stretch>
            <a:fillRect/>
          </a:stretch>
        </p:blipFill>
        <p:spPr bwMode="auto">
          <a:xfrm>
            <a:off x="619673" y="3284984"/>
            <a:ext cx="1800200" cy="256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AutoShape 1033"/>
          <p:cNvSpPr>
            <a:spLocks noChangeArrowheads="1"/>
          </p:cNvSpPr>
          <p:nvPr/>
        </p:nvSpPr>
        <p:spPr>
          <a:xfrm>
            <a:off x="2771800" y="1700808"/>
            <a:ext cx="1728192" cy="431800"/>
          </a:xfrm>
          <a:prstGeom prst="roundRect">
            <a:avLst>
              <a:gd name="adj" fmla="val 16667"/>
            </a:avLst>
          </a:prstGeom>
          <a:ln/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ko-KR"/>
            </a:pPr>
            <a:r>
              <a:rPr lang="ko-KR" altLang="en-US" sz="1400" b="1" dirty="0" err="1" smtClean="0"/>
              <a:t>새터민</a:t>
            </a:r>
            <a:r>
              <a:rPr lang="ko-KR" altLang="en-US" sz="1400" b="1" dirty="0" smtClean="0"/>
              <a:t> 교육 </a:t>
            </a:r>
            <a:endParaRPr lang="ko-KR" altLang="en-US" sz="1400" b="1" dirty="0"/>
          </a:p>
        </p:txBody>
      </p:sp>
      <p:pic>
        <p:nvPicPr>
          <p:cNvPr id="67" name="그림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64" y="4500649"/>
            <a:ext cx="1656184" cy="1304615"/>
          </a:xfrm>
          <a:prstGeom prst="rect">
            <a:avLst/>
          </a:prstGeom>
        </p:spPr>
      </p:pic>
      <p:sp>
        <p:nvSpPr>
          <p:cNvPr id="68" name="AutoShape 446"/>
          <p:cNvSpPr>
            <a:spLocks noChangeArrowheads="1"/>
          </p:cNvSpPr>
          <p:nvPr/>
        </p:nvSpPr>
        <p:spPr bwMode="auto">
          <a:xfrm>
            <a:off x="4824029" y="2204864"/>
            <a:ext cx="1890713" cy="374441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2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9" name="AutoShape 1033"/>
          <p:cNvSpPr>
            <a:spLocks noChangeArrowheads="1"/>
          </p:cNvSpPr>
          <p:nvPr/>
        </p:nvSpPr>
        <p:spPr>
          <a:xfrm>
            <a:off x="4896037" y="1700808"/>
            <a:ext cx="1728192" cy="431800"/>
          </a:xfrm>
          <a:prstGeom prst="roundRect">
            <a:avLst>
              <a:gd name="adj" fmla="val 16667"/>
            </a:avLst>
          </a:prstGeom>
          <a:ln/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ko-KR"/>
            </a:pPr>
            <a:r>
              <a:rPr lang="ko-KR" altLang="en-US" sz="1400" b="1" dirty="0" smtClean="0"/>
              <a:t>강릉 </a:t>
            </a:r>
            <a:r>
              <a:rPr lang="ko-KR" altLang="en-US" sz="1400" b="1" dirty="0" err="1" smtClean="0"/>
              <a:t>룸메이드</a:t>
            </a:r>
            <a:r>
              <a:rPr lang="ko-KR" altLang="en-US" sz="1400" b="1" dirty="0" smtClean="0"/>
              <a:t> 확보 </a:t>
            </a:r>
            <a:endParaRPr lang="ko-KR" altLang="en-US" sz="1400" b="1" dirty="0"/>
          </a:p>
        </p:txBody>
      </p:sp>
      <p:sp>
        <p:nvSpPr>
          <p:cNvPr id="71" name="AutoShape 446"/>
          <p:cNvSpPr>
            <a:spLocks noChangeArrowheads="1"/>
          </p:cNvSpPr>
          <p:nvPr/>
        </p:nvSpPr>
        <p:spPr bwMode="auto">
          <a:xfrm>
            <a:off x="6912261" y="2204864"/>
            <a:ext cx="1890713" cy="374441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2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2" name="AutoShape 1033"/>
          <p:cNvSpPr>
            <a:spLocks noChangeArrowheads="1"/>
          </p:cNvSpPr>
          <p:nvPr/>
        </p:nvSpPr>
        <p:spPr>
          <a:xfrm>
            <a:off x="6984269" y="1700808"/>
            <a:ext cx="1728192" cy="431800"/>
          </a:xfrm>
          <a:prstGeom prst="roundRect">
            <a:avLst>
              <a:gd name="adj" fmla="val 16667"/>
            </a:avLst>
          </a:prstGeom>
          <a:ln/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ko-KR"/>
            </a:pPr>
            <a:r>
              <a:rPr lang="ko-KR" altLang="en-US" sz="1400" b="1" dirty="0" smtClean="0"/>
              <a:t>서울 </a:t>
            </a:r>
            <a:r>
              <a:rPr lang="ko-KR" altLang="en-US" sz="1400" b="1" dirty="0" err="1" smtClean="0"/>
              <a:t>룸메이드</a:t>
            </a:r>
            <a:r>
              <a:rPr lang="ko-KR" altLang="en-US" sz="1400" b="1" dirty="0" smtClean="0"/>
              <a:t> 확보 </a:t>
            </a:r>
            <a:endParaRPr lang="ko-KR" altLang="en-US" sz="1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51213" t="19216" r="32051" b="11562"/>
          <a:stretch>
            <a:fillRect/>
          </a:stretch>
        </p:blipFill>
        <p:spPr bwMode="auto">
          <a:xfrm>
            <a:off x="4985760" y="3284984"/>
            <a:ext cx="160944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그림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284984"/>
            <a:ext cx="1656184" cy="1152128"/>
          </a:xfrm>
          <a:prstGeom prst="rect">
            <a:avLst/>
          </a:prstGeom>
        </p:spPr>
      </p:pic>
      <p:pic>
        <p:nvPicPr>
          <p:cNvPr id="76" name="_x327545056" descr="EMB00000bf8286b"/>
          <p:cNvPicPr>
            <a:picLocks noChangeAspect="1" noChangeArrowheads="1"/>
          </p:cNvPicPr>
          <p:nvPr/>
        </p:nvPicPr>
        <p:blipFill>
          <a:blip r:embed="rId6" cstate="print"/>
          <a:srcRect t="4713"/>
          <a:stretch>
            <a:fillRect/>
          </a:stretch>
        </p:blipFill>
        <p:spPr bwMode="auto">
          <a:xfrm>
            <a:off x="7020272" y="3249552"/>
            <a:ext cx="1656184" cy="252028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39552" y="2348880"/>
            <a:ext cx="208823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b="1" dirty="0" smtClean="0"/>
              <a:t>파라다이스그룹 계원예술대학</a:t>
            </a:r>
            <a:endParaRPr lang="en-US" altLang="ko-KR" sz="1100" b="1" dirty="0" smtClean="0"/>
          </a:p>
          <a:p>
            <a:pPr>
              <a:lnSpc>
                <a:spcPct val="150000"/>
              </a:lnSpc>
            </a:pPr>
            <a:r>
              <a:rPr lang="ko-KR" altLang="en-US" sz="1100" b="1" dirty="0" smtClean="0"/>
              <a:t> </a:t>
            </a:r>
            <a:r>
              <a:rPr lang="en-US" altLang="ko-KR" sz="1100" b="1" dirty="0" smtClean="0"/>
              <a:t>PSH </a:t>
            </a:r>
            <a:r>
              <a:rPr lang="ko-KR" altLang="en-US" sz="1100" b="1" dirty="0" err="1" smtClean="0"/>
              <a:t>호텔리어</a:t>
            </a:r>
            <a:r>
              <a:rPr lang="ko-KR" altLang="en-US" sz="1100" b="1" dirty="0" smtClean="0"/>
              <a:t> 양성과정으로 </a:t>
            </a:r>
            <a:endParaRPr lang="en-US" altLang="ko-KR" sz="1100" b="1" dirty="0" smtClean="0"/>
          </a:p>
          <a:p>
            <a:pPr>
              <a:lnSpc>
                <a:spcPct val="150000"/>
              </a:lnSpc>
            </a:pPr>
            <a:r>
              <a:rPr lang="ko-KR" altLang="en-US" sz="1100" b="1" dirty="0" err="1" smtClean="0"/>
              <a:t>호텔리어</a:t>
            </a:r>
            <a:r>
              <a:rPr lang="ko-KR" altLang="en-US" sz="1100" b="1" dirty="0" smtClean="0"/>
              <a:t> 배출 및 연계교육</a:t>
            </a:r>
            <a:endParaRPr lang="ko-KR" altLang="en-US" sz="11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2699792" y="2348880"/>
            <a:ext cx="2088232" cy="567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b="1" dirty="0" smtClean="0"/>
              <a:t>북한이탈주민대상 </a:t>
            </a:r>
            <a:r>
              <a:rPr lang="ko-KR" altLang="en-US" sz="1100" b="1" dirty="0" err="1" smtClean="0"/>
              <a:t>룸메이드</a:t>
            </a:r>
            <a:endParaRPr lang="en-US" altLang="ko-KR" sz="1100" b="1" dirty="0" smtClean="0"/>
          </a:p>
          <a:p>
            <a:pPr>
              <a:lnSpc>
                <a:spcPct val="150000"/>
              </a:lnSpc>
            </a:pPr>
            <a:r>
              <a:rPr lang="ko-KR" altLang="en-US" sz="1100" b="1" dirty="0" smtClean="0"/>
              <a:t>양성교육 진행 및 배출</a:t>
            </a:r>
            <a:endParaRPr lang="ko-KR" altLang="en-US" sz="11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4778880" y="2348337"/>
            <a:ext cx="2088232" cy="567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b="1" dirty="0" smtClean="0"/>
              <a:t>강릉시 </a:t>
            </a:r>
            <a:r>
              <a:rPr lang="ko-KR" altLang="en-US" sz="1100" b="1" dirty="0" err="1" smtClean="0"/>
              <a:t>룸메이드</a:t>
            </a:r>
            <a:r>
              <a:rPr lang="ko-KR" altLang="en-US" sz="1100" b="1" dirty="0" smtClean="0"/>
              <a:t> 확보 및 </a:t>
            </a:r>
            <a:endParaRPr lang="en-US" altLang="ko-KR" sz="1100" b="1" dirty="0" smtClean="0"/>
          </a:p>
          <a:p>
            <a:pPr>
              <a:lnSpc>
                <a:spcPct val="150000"/>
              </a:lnSpc>
            </a:pPr>
            <a:r>
              <a:rPr lang="ko-KR" altLang="en-US" sz="1100" b="1" dirty="0" smtClean="0"/>
              <a:t>현재 당사 소속 근무자로 재직</a:t>
            </a:r>
            <a:endParaRPr lang="en-US" altLang="ko-KR" sz="1100" b="1" dirty="0" smtClean="0"/>
          </a:p>
        </p:txBody>
      </p:sp>
      <p:sp>
        <p:nvSpPr>
          <p:cNvPr id="79" name="TextBox 78"/>
          <p:cNvSpPr txBox="1"/>
          <p:nvPr/>
        </p:nvSpPr>
        <p:spPr>
          <a:xfrm>
            <a:off x="6912832" y="2348880"/>
            <a:ext cx="18539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b="1" dirty="0" smtClean="0"/>
              <a:t>서울시 </a:t>
            </a:r>
            <a:r>
              <a:rPr lang="ko-KR" altLang="en-US" sz="1100" b="1" dirty="0" err="1" smtClean="0"/>
              <a:t>룸메이드</a:t>
            </a:r>
            <a:r>
              <a:rPr lang="ko-KR" altLang="en-US" sz="1100" b="1" dirty="0" smtClean="0"/>
              <a:t> 경력자 </a:t>
            </a:r>
            <a:endParaRPr lang="en-US" altLang="ko-KR" sz="1100" b="1" dirty="0" smtClean="0"/>
          </a:p>
          <a:p>
            <a:pPr>
              <a:lnSpc>
                <a:spcPct val="150000"/>
              </a:lnSpc>
            </a:pPr>
            <a:r>
              <a:rPr lang="ko-KR" altLang="en-US" sz="1100" b="1" dirty="0" smtClean="0"/>
              <a:t>확보 및 성수기 지원 조</a:t>
            </a:r>
            <a:endParaRPr lang="en-US" altLang="ko-KR" sz="1100" b="1" dirty="0" smtClean="0"/>
          </a:p>
        </p:txBody>
      </p:sp>
      <p:sp>
        <p:nvSpPr>
          <p:cNvPr id="81" name="슬라이드 번호 개체 틀 16"/>
          <p:cNvSpPr txBox="1">
            <a:spLocks/>
          </p:cNvSpPr>
          <p:nvPr/>
        </p:nvSpPr>
        <p:spPr>
          <a:xfrm>
            <a:off x="4427984" y="6453336"/>
            <a:ext cx="395536" cy="28803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666E4-9C68-4FB6-94B5-15E482471F65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5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447"/>
          <p:cNvSpPr>
            <a:spLocks noChangeArrowheads="1"/>
          </p:cNvSpPr>
          <p:nvPr/>
        </p:nvSpPr>
        <p:spPr bwMode="auto">
          <a:xfrm>
            <a:off x="539552" y="2061024"/>
            <a:ext cx="7992888" cy="352821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2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ko-KR" altLang="en-US" dirty="0">
              <a:solidFill>
                <a:prstClr val="black"/>
              </a:solidFill>
              <a:latin typeface="HY헤드라인M"/>
              <a:ea typeface="HY헤드라인M"/>
            </a:endParaRPr>
          </a:p>
        </p:txBody>
      </p:sp>
      <p:pic>
        <p:nvPicPr>
          <p:cNvPr id="26" name="그림 25" descr="KakaoTalk_20170323_0929387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4221248"/>
            <a:ext cx="1920000" cy="1440000"/>
          </a:xfrm>
          <a:prstGeom prst="rect">
            <a:avLst/>
          </a:prstGeom>
        </p:spPr>
      </p:pic>
      <p:pic>
        <p:nvPicPr>
          <p:cNvPr id="25" name="그림 24" descr="KakaoTalk_20170323_092936202.jpg"/>
          <p:cNvPicPr>
            <a:picLocks noChangeAspect="1"/>
          </p:cNvPicPr>
          <p:nvPr/>
        </p:nvPicPr>
        <p:blipFill>
          <a:blip r:embed="rId3" cstate="print"/>
          <a:srcRect r="11091"/>
          <a:stretch>
            <a:fillRect/>
          </a:stretch>
        </p:blipFill>
        <p:spPr>
          <a:xfrm>
            <a:off x="6084168" y="2637072"/>
            <a:ext cx="1944216" cy="1440000"/>
          </a:xfrm>
          <a:prstGeom prst="rect">
            <a:avLst/>
          </a:prstGeom>
        </p:spPr>
      </p:pic>
      <p:sp>
        <p:nvSpPr>
          <p:cNvPr id="63" name="직사각형 62"/>
          <p:cNvSpPr/>
          <p:nvPr/>
        </p:nvSpPr>
        <p:spPr>
          <a:xfrm>
            <a:off x="317991" y="1060401"/>
            <a:ext cx="49740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lvl="0" indent="-292100" eaLnBrk="0" latinLnBrk="0" hangingPunct="0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ko-KR" altLang="en-US" sz="1400" b="1" kern="0" dirty="0" err="1" smtClean="0">
                <a:solidFill>
                  <a:schemeClr val="tx2"/>
                </a:solidFill>
                <a:latin typeface="나눔고딕" pitchFamily="50" charset="-127"/>
                <a:ea typeface="나눔고딕" pitchFamily="50" charset="-127"/>
              </a:rPr>
              <a:t>호텔리어</a:t>
            </a:r>
            <a:r>
              <a:rPr lang="ko-KR" altLang="en-US" sz="1400" b="1" kern="0" dirty="0" smtClean="0">
                <a:solidFill>
                  <a:schemeClr val="tx2"/>
                </a:solidFill>
                <a:latin typeface="나눔고딕" pitchFamily="50" charset="-127"/>
                <a:ea typeface="나눔고딕" pitchFamily="50" charset="-127"/>
              </a:rPr>
              <a:t> 양성 및 객실관리사 민간자격증 등록</a:t>
            </a:r>
            <a:endParaRPr lang="ko-KR" altLang="en-US" sz="1400" b="1" kern="0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66382" t="6001" r="17303" b="3989"/>
          <a:stretch>
            <a:fillRect/>
          </a:stretch>
        </p:blipFill>
        <p:spPr bwMode="auto">
          <a:xfrm>
            <a:off x="905157" y="2132856"/>
            <a:ext cx="2946763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그림 22" descr="KakaoTalk_20170323_0929373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4221248"/>
            <a:ext cx="1920000" cy="1440000"/>
          </a:xfrm>
          <a:prstGeom prst="rect">
            <a:avLst/>
          </a:prstGeom>
        </p:spPr>
      </p:pic>
      <p:pic>
        <p:nvPicPr>
          <p:cNvPr id="22" name="그림 21" descr="KakaoTalk_20170323_09293807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2637072"/>
            <a:ext cx="1920000" cy="1440000"/>
          </a:xfrm>
          <a:prstGeom prst="rect">
            <a:avLst/>
          </a:prstGeom>
        </p:spPr>
      </p:pic>
      <p:sp>
        <p:nvSpPr>
          <p:cNvPr id="28" name="AutoShape 1033"/>
          <p:cNvSpPr>
            <a:spLocks noChangeArrowheads="1"/>
          </p:cNvSpPr>
          <p:nvPr/>
        </p:nvSpPr>
        <p:spPr>
          <a:xfrm>
            <a:off x="647104" y="1556792"/>
            <a:ext cx="7669311" cy="431800"/>
          </a:xfrm>
          <a:prstGeom prst="roundRect">
            <a:avLst>
              <a:gd name="adj" fmla="val 16667"/>
            </a:avLst>
          </a:prstGeom>
          <a:ln/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ko-KR"/>
            </a:pPr>
            <a:r>
              <a:rPr lang="ko-KR" altLang="en-US" sz="1400" b="1" dirty="0" smtClean="0"/>
              <a:t> </a:t>
            </a:r>
            <a:endParaRPr lang="ko-KR" altLang="en-US" sz="1400" b="1" dirty="0"/>
          </a:p>
        </p:txBody>
      </p:sp>
      <p:sp>
        <p:nvSpPr>
          <p:cNvPr id="27" name="직사각형 26"/>
          <p:cNvSpPr/>
          <p:nvPr/>
        </p:nvSpPr>
        <p:spPr>
          <a:xfrm>
            <a:off x="899592" y="1639833"/>
            <a:ext cx="7488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1" indent="-1778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7"/>
              </a:buBlip>
            </a:pPr>
            <a:r>
              <a:rPr kumimoji="0" lang="ko-KR" altLang="en-US" sz="1400" b="1" spc="-100" dirty="0" smtClean="0">
                <a:gradFill>
                  <a:gsLst>
                    <a:gs pos="100000">
                      <a:srgbClr val="014F57"/>
                    </a:gs>
                    <a:gs pos="0">
                      <a:srgbClr val="018391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맑은 고딕" pitchFamily="50" charset="-127"/>
                <a:ea typeface="맑은 고딕" pitchFamily="50" charset="-127"/>
              </a:rPr>
              <a:t> 파라다이스 그룹  호텔전문학교 산학협약 및 연계교육으로 우수한 </a:t>
            </a:r>
            <a:r>
              <a:rPr kumimoji="0" lang="ko-KR" altLang="en-US" sz="1400" b="1" spc="-100" dirty="0" err="1" smtClean="0">
                <a:gradFill>
                  <a:gsLst>
                    <a:gs pos="100000">
                      <a:srgbClr val="014F57"/>
                    </a:gs>
                    <a:gs pos="0">
                      <a:srgbClr val="018391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맑은 고딕" pitchFamily="50" charset="-127"/>
                <a:ea typeface="맑은 고딕" pitchFamily="50" charset="-127"/>
              </a:rPr>
              <a:t>호텔리어</a:t>
            </a:r>
            <a:r>
              <a:rPr kumimoji="0" lang="ko-KR" altLang="en-US" sz="1400" b="1" spc="-100" dirty="0" smtClean="0">
                <a:gradFill>
                  <a:gsLst>
                    <a:gs pos="100000">
                      <a:srgbClr val="014F57"/>
                    </a:gs>
                    <a:gs pos="0">
                      <a:srgbClr val="018391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맑은 고딕" pitchFamily="50" charset="-127"/>
                <a:ea typeface="맑은 고딕" pitchFamily="50" charset="-127"/>
              </a:rPr>
              <a:t> 양성 및 실습 진행</a:t>
            </a:r>
            <a:endParaRPr kumimoji="0" lang="ko-KR" altLang="en-US" sz="1400" spc="-100" dirty="0" smtClean="0">
              <a:gradFill>
                <a:gsLst>
                  <a:gs pos="100000">
                    <a:srgbClr val="014F57"/>
                  </a:gs>
                  <a:gs pos="0">
                    <a:srgbClr val="018391"/>
                  </a:gs>
                </a:gsLst>
                <a:lin ang="5400000" scaled="0"/>
              </a:gradFill>
              <a:effectLst>
                <a:glow rad="139700">
                  <a:srgbClr val="FFFFFF"/>
                </a:glo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9" name="AutoShape 1033"/>
          <p:cNvSpPr>
            <a:spLocks noChangeArrowheads="1"/>
          </p:cNvSpPr>
          <p:nvPr/>
        </p:nvSpPr>
        <p:spPr>
          <a:xfrm>
            <a:off x="3995936" y="2132856"/>
            <a:ext cx="4032448" cy="431800"/>
          </a:xfrm>
          <a:prstGeom prst="roundRect">
            <a:avLst>
              <a:gd name="adj" fmla="val 16667"/>
            </a:avLst>
          </a:pr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ko-KR"/>
            </a:pPr>
            <a:r>
              <a:rPr lang="ko-KR" altLang="en-US" sz="1400" b="1" dirty="0" smtClean="0"/>
              <a:t>계원예술대학교 평생교육원 실습실</a:t>
            </a:r>
            <a:endParaRPr lang="ko-KR" altLang="en-US" sz="1400" b="1" dirty="0"/>
          </a:p>
        </p:txBody>
      </p:sp>
      <p:sp>
        <p:nvSpPr>
          <p:cNvPr id="31" name="슬라이드 번호 개체 틀 16"/>
          <p:cNvSpPr txBox="1">
            <a:spLocks/>
          </p:cNvSpPr>
          <p:nvPr/>
        </p:nvSpPr>
        <p:spPr>
          <a:xfrm>
            <a:off x="4427984" y="6453336"/>
            <a:ext cx="395536" cy="28803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666E4-9C68-4FB6-94B5-15E482471F65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7991" y="622760"/>
            <a:ext cx="4254011" cy="307777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/>
          <a:p>
            <a:r>
              <a:rPr lang="en-US" altLang="ko-KR" sz="2000" b="1" dirty="0" smtClean="0">
                <a:solidFill>
                  <a:srgbClr val="4F81BD">
                    <a:lumMod val="75000"/>
                  </a:srgbClr>
                </a:solidFill>
                <a:latin typeface="나눔고딕 ExtraBold" pitchFamily="50" charset="-127"/>
                <a:ea typeface="나눔고딕 ExtraBold" pitchFamily="50" charset="-127"/>
              </a:rPr>
              <a:t>07. HYP</a:t>
            </a:r>
            <a:r>
              <a:rPr lang="ko-KR" altLang="en-US" sz="2000" b="1" dirty="0" smtClean="0">
                <a:solidFill>
                  <a:srgbClr val="4F81BD">
                    <a:lumMod val="75000"/>
                  </a:srgbClr>
                </a:solidFill>
                <a:latin typeface="나눔고딕 ExtraBold" pitchFamily="50" charset="-127"/>
                <a:ea typeface="나눔고딕 ExtraBold" pitchFamily="50" charset="-127"/>
              </a:rPr>
              <a:t>서비스만의 차별화 서비스</a:t>
            </a:r>
            <a:endParaRPr lang="ko-KR" altLang="en-US" sz="2000" b="1" dirty="0">
              <a:solidFill>
                <a:srgbClr val="4F81BD">
                  <a:lumMod val="75000"/>
                </a:srgb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05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447"/>
          <p:cNvSpPr>
            <a:spLocks noChangeArrowheads="1"/>
          </p:cNvSpPr>
          <p:nvPr/>
        </p:nvSpPr>
        <p:spPr bwMode="auto">
          <a:xfrm>
            <a:off x="539552" y="2061024"/>
            <a:ext cx="7992888" cy="352821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2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ko-KR" altLang="en-US" dirty="0">
              <a:solidFill>
                <a:prstClr val="black"/>
              </a:solidFill>
              <a:latin typeface="HY헤드라인M"/>
              <a:ea typeface="HY헤드라인M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317991" y="1060401"/>
            <a:ext cx="49740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lvl="0" indent="-292100" eaLnBrk="0" latinLnBrk="0" hangingPunct="0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ko-KR" altLang="en-US" sz="1400" b="1" kern="0" dirty="0" err="1" smtClean="0">
                <a:solidFill>
                  <a:schemeClr val="tx2"/>
                </a:solidFill>
                <a:latin typeface="나눔고딕" pitchFamily="50" charset="-127"/>
                <a:ea typeface="나눔고딕" pitchFamily="50" charset="-127"/>
              </a:rPr>
              <a:t>새터민</a:t>
            </a:r>
            <a:r>
              <a:rPr lang="ko-KR" altLang="en-US" sz="1400" b="1" kern="0" dirty="0" smtClean="0">
                <a:solidFill>
                  <a:schemeClr val="tx2"/>
                </a:solidFill>
                <a:latin typeface="나눔고딕" pitchFamily="50" charset="-127"/>
                <a:ea typeface="나눔고딕" pitchFamily="50" charset="-127"/>
              </a:rPr>
              <a:t>  객실관리 서비스인원 배출</a:t>
            </a:r>
            <a:endParaRPr lang="ko-KR" altLang="en-US" sz="1400" b="1" kern="0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AutoShape 1033"/>
          <p:cNvSpPr>
            <a:spLocks noChangeArrowheads="1"/>
          </p:cNvSpPr>
          <p:nvPr/>
        </p:nvSpPr>
        <p:spPr>
          <a:xfrm>
            <a:off x="647104" y="1556792"/>
            <a:ext cx="7669311" cy="431800"/>
          </a:xfrm>
          <a:prstGeom prst="roundRect">
            <a:avLst>
              <a:gd name="adj" fmla="val 16667"/>
            </a:avLst>
          </a:prstGeom>
          <a:ln/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ko-KR"/>
            </a:pPr>
            <a:r>
              <a:rPr lang="ko-KR" altLang="en-US" sz="1400" b="1" dirty="0" smtClean="0"/>
              <a:t> </a:t>
            </a:r>
            <a:endParaRPr lang="ko-KR" altLang="en-US" sz="1400" b="1" dirty="0"/>
          </a:p>
        </p:txBody>
      </p:sp>
      <p:sp>
        <p:nvSpPr>
          <p:cNvPr id="27" name="직사각형 26"/>
          <p:cNvSpPr/>
          <p:nvPr/>
        </p:nvSpPr>
        <p:spPr>
          <a:xfrm>
            <a:off x="899592" y="1639833"/>
            <a:ext cx="7488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1" indent="-1778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</a:pPr>
            <a:r>
              <a:rPr kumimoji="0" lang="ko-KR" altLang="en-US" sz="1400" b="1" spc="-100" dirty="0" smtClean="0">
                <a:gradFill>
                  <a:gsLst>
                    <a:gs pos="100000">
                      <a:srgbClr val="014F57"/>
                    </a:gs>
                    <a:gs pos="0">
                      <a:srgbClr val="018391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맑은 고딕" pitchFamily="50" charset="-127"/>
                <a:ea typeface="맑은 고딕" pitchFamily="50" charset="-127"/>
              </a:rPr>
              <a:t> 통일부 산하 </a:t>
            </a:r>
            <a:r>
              <a:rPr kumimoji="0" lang="ko-KR" altLang="en-US" sz="1400" b="1" spc="-100" dirty="0" err="1" smtClean="0">
                <a:gradFill>
                  <a:gsLst>
                    <a:gs pos="100000">
                      <a:srgbClr val="014F57"/>
                    </a:gs>
                    <a:gs pos="0">
                      <a:srgbClr val="018391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맑은 고딕" pitchFamily="50" charset="-127"/>
                <a:ea typeface="맑은 고딕" pitchFamily="50" charset="-127"/>
              </a:rPr>
              <a:t>하나원과</a:t>
            </a:r>
            <a:r>
              <a:rPr kumimoji="0" lang="ko-KR" altLang="en-US" sz="1400" b="1" spc="-100" dirty="0" smtClean="0">
                <a:gradFill>
                  <a:gsLst>
                    <a:gs pos="100000">
                      <a:srgbClr val="014F57"/>
                    </a:gs>
                    <a:gs pos="0">
                      <a:srgbClr val="018391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맑은 고딕" pitchFamily="50" charset="-127"/>
                <a:ea typeface="맑은 고딕" pitchFamily="50" charset="-127"/>
              </a:rPr>
              <a:t> 연계하여 북한이탈주민 호텔 </a:t>
            </a:r>
            <a:r>
              <a:rPr kumimoji="0" lang="ko-KR" altLang="en-US" sz="1400" b="1" spc="-100" dirty="0" err="1" smtClean="0">
                <a:gradFill>
                  <a:gsLst>
                    <a:gs pos="100000">
                      <a:srgbClr val="014F57"/>
                    </a:gs>
                    <a:gs pos="0">
                      <a:srgbClr val="018391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맑은 고딕" pitchFamily="50" charset="-127"/>
                <a:ea typeface="맑은 고딕" pitchFamily="50" charset="-127"/>
              </a:rPr>
              <a:t>룸메이드</a:t>
            </a:r>
            <a:r>
              <a:rPr kumimoji="0" lang="ko-KR" altLang="en-US" sz="1400" b="1" spc="-100" dirty="0" smtClean="0">
                <a:gradFill>
                  <a:gsLst>
                    <a:gs pos="100000">
                      <a:srgbClr val="014F57"/>
                    </a:gs>
                    <a:gs pos="0">
                      <a:srgbClr val="018391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맑은 고딕" pitchFamily="50" charset="-127"/>
                <a:ea typeface="맑은 고딕" pitchFamily="50" charset="-127"/>
              </a:rPr>
              <a:t> 양성 교육으로 </a:t>
            </a:r>
            <a:r>
              <a:rPr kumimoji="0" lang="ko-KR" altLang="en-US" sz="1400" b="1" spc="-100" dirty="0" err="1" smtClean="0">
                <a:gradFill>
                  <a:gsLst>
                    <a:gs pos="100000">
                      <a:srgbClr val="014F57"/>
                    </a:gs>
                    <a:gs pos="0">
                      <a:srgbClr val="018391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맑은 고딕" pitchFamily="50" charset="-127"/>
                <a:ea typeface="맑은 고딕" pitchFamily="50" charset="-127"/>
              </a:rPr>
              <a:t>룸메이드</a:t>
            </a:r>
            <a:r>
              <a:rPr kumimoji="0" lang="ko-KR" altLang="en-US" sz="1400" b="1" spc="-100" dirty="0" smtClean="0">
                <a:gradFill>
                  <a:gsLst>
                    <a:gs pos="100000">
                      <a:srgbClr val="014F57"/>
                    </a:gs>
                    <a:gs pos="0">
                      <a:srgbClr val="018391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맑은 고딕" pitchFamily="50" charset="-127"/>
                <a:ea typeface="맑은 고딕" pitchFamily="50" charset="-127"/>
              </a:rPr>
              <a:t> 배출 </a:t>
            </a:r>
            <a:endParaRPr kumimoji="0" lang="ko-KR" altLang="en-US" sz="1400" spc="-100" dirty="0" smtClean="0">
              <a:gradFill>
                <a:gsLst>
                  <a:gs pos="100000">
                    <a:srgbClr val="014F57"/>
                  </a:gs>
                  <a:gs pos="0">
                    <a:srgbClr val="018391"/>
                  </a:gs>
                </a:gsLst>
                <a:lin ang="5400000" scaled="0"/>
              </a:gradFill>
              <a:effectLst>
                <a:glow rad="139700">
                  <a:srgbClr val="FFFFFF"/>
                </a:glo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9" name="AutoShape 1033"/>
          <p:cNvSpPr>
            <a:spLocks noChangeArrowheads="1"/>
          </p:cNvSpPr>
          <p:nvPr/>
        </p:nvSpPr>
        <p:spPr>
          <a:xfrm>
            <a:off x="3995936" y="2132856"/>
            <a:ext cx="4032448" cy="431800"/>
          </a:xfrm>
          <a:prstGeom prst="roundRect">
            <a:avLst>
              <a:gd name="adj" fmla="val 16667"/>
            </a:avLst>
          </a:pr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ko-KR"/>
            </a:pPr>
            <a:r>
              <a:rPr lang="ko-KR" altLang="en-US" sz="1400" b="1" dirty="0" smtClean="0"/>
              <a:t>북한이탈주민 대상 </a:t>
            </a:r>
            <a:r>
              <a:rPr lang="ko-KR" altLang="en-US" sz="1400" b="1" dirty="0" err="1" smtClean="0"/>
              <a:t>룸메이드</a:t>
            </a:r>
            <a:r>
              <a:rPr lang="ko-KR" altLang="en-US" sz="1400" b="1" dirty="0" smtClean="0"/>
              <a:t> 진로교육 실시</a:t>
            </a:r>
            <a:endParaRPr lang="ko-KR" altLang="en-US" sz="1400" b="1" dirty="0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/>
          <a:srcRect l="71446" t="18002" r="14490" b="11990"/>
          <a:stretch>
            <a:fillRect/>
          </a:stretch>
        </p:blipFill>
        <p:spPr bwMode="auto">
          <a:xfrm>
            <a:off x="908557" y="2132856"/>
            <a:ext cx="2818598" cy="39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636912"/>
            <a:ext cx="1944216" cy="1368152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636912"/>
            <a:ext cx="1944216" cy="1368151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149079"/>
            <a:ext cx="1944216" cy="1368153"/>
          </a:xfrm>
          <a:prstGeom prst="rect">
            <a:avLst/>
          </a:prstGeom>
        </p:spPr>
      </p:pic>
      <p:sp>
        <p:nvSpPr>
          <p:cNvPr id="20" name="슬라이드 번호 개체 틀 16"/>
          <p:cNvSpPr txBox="1">
            <a:spLocks/>
          </p:cNvSpPr>
          <p:nvPr/>
        </p:nvSpPr>
        <p:spPr>
          <a:xfrm>
            <a:off x="4427984" y="6453336"/>
            <a:ext cx="395536" cy="28803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666E4-9C68-4FB6-94B5-15E482471F65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7991" y="622760"/>
            <a:ext cx="4254011" cy="307777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/>
          <a:p>
            <a:r>
              <a:rPr lang="en-US" altLang="ko-KR" sz="2000" b="1" dirty="0" smtClean="0">
                <a:solidFill>
                  <a:srgbClr val="4F81BD">
                    <a:lumMod val="75000"/>
                  </a:srgbClr>
                </a:solidFill>
                <a:latin typeface="나눔고딕 ExtraBold" pitchFamily="50" charset="-127"/>
                <a:ea typeface="나눔고딕 ExtraBold" pitchFamily="50" charset="-127"/>
              </a:rPr>
              <a:t>07. HYP</a:t>
            </a:r>
            <a:r>
              <a:rPr lang="ko-KR" altLang="en-US" sz="2000" b="1" dirty="0" smtClean="0">
                <a:solidFill>
                  <a:srgbClr val="4F81BD">
                    <a:lumMod val="75000"/>
                  </a:srgbClr>
                </a:solidFill>
                <a:latin typeface="나눔고딕 ExtraBold" pitchFamily="50" charset="-127"/>
                <a:ea typeface="나눔고딕 ExtraBold" pitchFamily="50" charset="-127"/>
              </a:rPr>
              <a:t>의 차별화 서비스</a:t>
            </a:r>
            <a:endParaRPr lang="ko-KR" altLang="en-US" sz="2000" b="1" dirty="0">
              <a:solidFill>
                <a:srgbClr val="4F81BD">
                  <a:lumMod val="75000"/>
                </a:srgb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05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 l="61319" t="8001" r="12450" b="3989"/>
          <a:stretch>
            <a:fillRect/>
          </a:stretch>
        </p:blipFill>
        <p:spPr bwMode="auto">
          <a:xfrm>
            <a:off x="683568" y="1484784"/>
            <a:ext cx="511256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타원 9"/>
          <p:cNvSpPr/>
          <p:nvPr/>
        </p:nvSpPr>
        <p:spPr>
          <a:xfrm>
            <a:off x="683568" y="2348880"/>
            <a:ext cx="720080" cy="72008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1619672" y="1628800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Rectangle 1178"/>
          <p:cNvSpPr>
            <a:spLocks noChangeArrowheads="1"/>
          </p:cNvSpPr>
          <p:nvPr/>
        </p:nvSpPr>
        <p:spPr bwMode="auto">
          <a:xfrm>
            <a:off x="5868144" y="2060848"/>
            <a:ext cx="2690364" cy="4248472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100000">
                <a:srgbClr val="FFFFFF"/>
              </a:gs>
            </a:gsLst>
            <a:lin ang="5400000" scaled="1"/>
          </a:gradFill>
          <a:ln w="635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Line 1180"/>
          <p:cNvSpPr>
            <a:spLocks noChangeShapeType="1"/>
          </p:cNvSpPr>
          <p:nvPr/>
        </p:nvSpPr>
        <p:spPr bwMode="auto">
          <a:xfrm>
            <a:off x="5868144" y="2060848"/>
            <a:ext cx="2690364" cy="0"/>
          </a:xfrm>
          <a:prstGeom prst="line">
            <a:avLst/>
          </a:prstGeom>
          <a:noFill/>
          <a:ln w="38100">
            <a:solidFill>
              <a:srgbClr val="86A8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ko-KR" altLang="en-US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9" name="Line 1181"/>
          <p:cNvSpPr>
            <a:spLocks noChangeShapeType="1"/>
          </p:cNvSpPr>
          <p:nvPr/>
        </p:nvSpPr>
        <p:spPr bwMode="auto">
          <a:xfrm>
            <a:off x="5868144" y="2060848"/>
            <a:ext cx="650869" cy="0"/>
          </a:xfrm>
          <a:prstGeom prst="line">
            <a:avLst/>
          </a:prstGeom>
          <a:noFill/>
          <a:ln w="38100">
            <a:solidFill>
              <a:srgbClr val="2156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ko-KR" altLang="en-US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Rectangle 1182"/>
          <p:cNvSpPr>
            <a:spLocks noChangeArrowheads="1"/>
          </p:cNvSpPr>
          <p:nvPr/>
        </p:nvSpPr>
        <p:spPr bwMode="gray">
          <a:xfrm>
            <a:off x="5940152" y="2276872"/>
            <a:ext cx="2367782" cy="280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33350" indent="-133350" fontAlgn="ctr" latinLnBrk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6699FF"/>
              </a:buClr>
              <a:buFont typeface="Wingdings 2" pitchFamily="18" charset="2"/>
              <a:buChar char="¡"/>
            </a:pPr>
            <a:r>
              <a:rPr kumimoji="0" lang="ko-KR" altLang="en-US" sz="1200" b="1" dirty="0" err="1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국군복지단</a:t>
            </a:r>
            <a:r>
              <a:rPr kumimoji="0" lang="ko-KR" altLang="en-US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자체 운영중인 호텔과 분양콘도 매입으로 </a:t>
            </a:r>
            <a:endParaRPr kumimoji="0" lang="en-US" altLang="ko-KR" sz="1200" b="1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133350" indent="-133350" fontAlgn="ctr" latinLnBrk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6699FF"/>
              </a:buClr>
            </a:pPr>
            <a:r>
              <a:rPr lang="en-US" altLang="ko-KR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군 복지 시설로 사용</a:t>
            </a:r>
            <a:endParaRPr lang="en-US" altLang="ko-KR" sz="1200" b="1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133350" indent="-133350" fontAlgn="ctr" latinLnBrk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6699FF"/>
              </a:buClr>
            </a:pPr>
            <a:endParaRPr kumimoji="0" lang="en-US" altLang="ko-KR" sz="1200" b="1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133350" indent="-133350" fontAlgn="ctr" latinLnBrk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6699FF"/>
              </a:buClr>
              <a:buFont typeface="Wingdings 2" pitchFamily="18" charset="2"/>
              <a:buChar char="¡"/>
            </a:pPr>
            <a:r>
              <a:rPr lang="ko-KR" altLang="en-US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호텔 분양 및 군인 할인혜택 </a:t>
            </a:r>
            <a:endParaRPr lang="en-US" altLang="ko-KR" sz="1200" b="1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133350" indent="-133350" fontAlgn="ctr" latinLnBrk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6699FF"/>
              </a:buClr>
            </a:pPr>
            <a:r>
              <a:rPr kumimoji="0" lang="en-US" altLang="ko-KR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 </a:t>
            </a:r>
            <a:r>
              <a:rPr kumimoji="0" lang="ko-KR" altLang="en-US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제안으로 </a:t>
            </a:r>
            <a:r>
              <a:rPr kumimoji="0" lang="ko-KR" altLang="en-US" sz="1200" b="1" dirty="0" err="1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국군복지단</a:t>
            </a:r>
            <a:r>
              <a:rPr kumimoji="0" lang="ko-KR" altLang="en-US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홈페이지 </a:t>
            </a:r>
            <a:endParaRPr kumimoji="0" lang="en-US" altLang="ko-KR" sz="1200" b="1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133350" indent="-133350" fontAlgn="ctr" latinLnBrk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6699FF"/>
              </a:buClr>
            </a:pPr>
            <a:r>
              <a:rPr lang="en-US" altLang="ko-KR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노출 </a:t>
            </a:r>
            <a:endParaRPr lang="en-US" altLang="ko-KR" sz="1200" b="1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133350" indent="-133350" fontAlgn="ctr" latinLnBrk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6699FF"/>
              </a:buClr>
            </a:pPr>
            <a:endParaRPr kumimoji="0" lang="en-US" altLang="ko-KR" sz="1200" b="1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133350" indent="-133350" fontAlgn="ctr" latinLnBrk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6699FF"/>
              </a:buClr>
              <a:buFont typeface="Wingdings 2" pitchFamily="18" charset="2"/>
              <a:buChar char="¡"/>
            </a:pPr>
            <a:r>
              <a:rPr lang="ko-KR" altLang="en-US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군 간부 국내 호텔</a:t>
            </a:r>
            <a:r>
              <a:rPr lang="en-US" altLang="ko-KR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콘도 </a:t>
            </a:r>
            <a:r>
              <a:rPr lang="ko-KR" altLang="en-US" sz="1200" b="1" dirty="0" err="1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이용시</a:t>
            </a:r>
            <a:endParaRPr lang="en-US" altLang="ko-KR" sz="1200" b="1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133350" indent="-133350" fontAlgn="ctr" latinLnBrk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6699FF"/>
              </a:buClr>
            </a:pPr>
            <a:r>
              <a:rPr lang="en-US" altLang="ko-KR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대 부분이 이용</a:t>
            </a:r>
            <a:endParaRPr lang="en-US" altLang="ko-KR" sz="1200" b="1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133350" indent="-133350" fontAlgn="ctr" latinLnBrk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6699FF"/>
              </a:buClr>
            </a:pPr>
            <a:endParaRPr lang="en-US" altLang="ko-KR" sz="1200" b="1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133350" indent="-133350" fontAlgn="ctr" latinLnBrk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6699FF"/>
              </a:buClr>
            </a:pPr>
            <a:endParaRPr kumimoji="0" lang="en-US" altLang="ko-KR" sz="1200" b="1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슬라이드 번호 개체 틀 16"/>
          <p:cNvSpPr txBox="1">
            <a:spLocks/>
          </p:cNvSpPr>
          <p:nvPr/>
        </p:nvSpPr>
        <p:spPr>
          <a:xfrm>
            <a:off x="4427984" y="6453336"/>
            <a:ext cx="395536" cy="28803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666E4-9C68-4FB6-94B5-15E482471F65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41" y="2375285"/>
            <a:ext cx="2088000" cy="1044116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2267744" y="2204864"/>
            <a:ext cx="2016224" cy="187220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317991" y="622760"/>
            <a:ext cx="4254011" cy="307777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/>
          <a:p>
            <a:r>
              <a:rPr lang="en-US" altLang="ko-KR" sz="2000" b="1" dirty="0" smtClean="0">
                <a:solidFill>
                  <a:srgbClr val="4F81BD">
                    <a:lumMod val="75000"/>
                  </a:srgbClr>
                </a:solidFill>
                <a:latin typeface="나눔고딕 ExtraBold" pitchFamily="50" charset="-127"/>
                <a:ea typeface="나눔고딕 ExtraBold" pitchFamily="50" charset="-127"/>
              </a:rPr>
              <a:t>07. HYP</a:t>
            </a:r>
            <a:r>
              <a:rPr lang="ko-KR" altLang="en-US" sz="2000" b="1" dirty="0" smtClean="0">
                <a:solidFill>
                  <a:srgbClr val="4F81BD">
                    <a:lumMod val="75000"/>
                  </a:srgbClr>
                </a:solidFill>
                <a:latin typeface="나눔고딕 ExtraBold" pitchFamily="50" charset="-127"/>
                <a:ea typeface="나눔고딕 ExtraBold" pitchFamily="50" charset="-127"/>
              </a:rPr>
              <a:t>의 차별화 서비스</a:t>
            </a:r>
            <a:endParaRPr lang="ko-KR" altLang="en-US" sz="2000" b="1" dirty="0">
              <a:solidFill>
                <a:srgbClr val="4F81BD">
                  <a:lumMod val="75000"/>
                </a:srgb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05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78"/>
          <p:cNvSpPr>
            <a:spLocks noChangeArrowheads="1"/>
          </p:cNvSpPr>
          <p:nvPr/>
        </p:nvSpPr>
        <p:spPr bwMode="auto">
          <a:xfrm>
            <a:off x="5868144" y="2060848"/>
            <a:ext cx="2690364" cy="4248472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100000">
                <a:srgbClr val="FFFFFF"/>
              </a:gs>
            </a:gsLst>
            <a:lin ang="5400000" scaled="1"/>
          </a:gradFill>
          <a:ln w="635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Line 1180"/>
          <p:cNvSpPr>
            <a:spLocks noChangeShapeType="1"/>
          </p:cNvSpPr>
          <p:nvPr/>
        </p:nvSpPr>
        <p:spPr bwMode="auto">
          <a:xfrm>
            <a:off x="5868144" y="2060848"/>
            <a:ext cx="2690364" cy="0"/>
          </a:xfrm>
          <a:prstGeom prst="line">
            <a:avLst/>
          </a:prstGeom>
          <a:noFill/>
          <a:ln w="38100">
            <a:solidFill>
              <a:srgbClr val="86A8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ko-KR" altLang="en-US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9" name="Line 1181"/>
          <p:cNvSpPr>
            <a:spLocks noChangeShapeType="1"/>
          </p:cNvSpPr>
          <p:nvPr/>
        </p:nvSpPr>
        <p:spPr bwMode="auto">
          <a:xfrm>
            <a:off x="5868144" y="2060848"/>
            <a:ext cx="650869" cy="0"/>
          </a:xfrm>
          <a:prstGeom prst="line">
            <a:avLst/>
          </a:prstGeom>
          <a:noFill/>
          <a:ln w="38100">
            <a:solidFill>
              <a:srgbClr val="2156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ko-KR" altLang="en-US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Rectangle 1182"/>
          <p:cNvSpPr>
            <a:spLocks noChangeArrowheads="1"/>
          </p:cNvSpPr>
          <p:nvPr/>
        </p:nvSpPr>
        <p:spPr bwMode="gray">
          <a:xfrm>
            <a:off x="5940152" y="2276872"/>
            <a:ext cx="236778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33350" indent="-133350" fontAlgn="ctr" latinLnBrk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6699FF"/>
              </a:buClr>
              <a:buFont typeface="Wingdings 2" pitchFamily="18" charset="2"/>
              <a:buChar char="¡"/>
            </a:pPr>
            <a:r>
              <a:rPr kumimoji="0" lang="en-US" altLang="ko-KR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HYP</a:t>
            </a:r>
            <a:r>
              <a:rPr kumimoji="0" lang="ko-KR" altLang="en-US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에서 관리중인 사업장 중</a:t>
            </a:r>
            <a:endParaRPr kumimoji="0" lang="en-US" altLang="ko-KR" sz="1200" b="1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133350" indent="-133350" fontAlgn="ctr" latinLnBrk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6699FF"/>
              </a:buClr>
            </a:pPr>
            <a:r>
              <a:rPr lang="en-US" altLang="ko-KR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군 전역간부 예정자 복지 방안</a:t>
            </a:r>
            <a:endParaRPr lang="en-US" altLang="ko-KR" sz="1200" b="1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133350" indent="-133350" fontAlgn="ctr" latinLnBrk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6699FF"/>
              </a:buClr>
            </a:pPr>
            <a:r>
              <a:rPr kumimoji="0" lang="en-US" altLang="ko-KR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 </a:t>
            </a:r>
            <a:r>
              <a:rPr kumimoji="0" lang="ko-KR" altLang="en-US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으로 군 전역간부 할인혜택을</a:t>
            </a:r>
            <a:endParaRPr kumimoji="0" lang="en-US" altLang="ko-KR" sz="1200" b="1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133350" indent="-133350" fontAlgn="ctr" latinLnBrk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6699FF"/>
              </a:buClr>
            </a:pPr>
            <a:r>
              <a:rPr lang="en-US" altLang="ko-KR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노출하여 매출향상 기여</a:t>
            </a:r>
            <a:endParaRPr kumimoji="0" lang="en-US" altLang="ko-KR" sz="1200" b="1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Rectangle 1182"/>
          <p:cNvSpPr>
            <a:spLocks noChangeArrowheads="1"/>
          </p:cNvSpPr>
          <p:nvPr/>
        </p:nvSpPr>
        <p:spPr bwMode="gray">
          <a:xfrm>
            <a:off x="5940152" y="3393808"/>
            <a:ext cx="2367782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33350" indent="-133350" fontAlgn="ctr" latinLnBrk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6699FF"/>
              </a:buClr>
              <a:buFont typeface="Wingdings 2" pitchFamily="18" charset="2"/>
              <a:buChar char="¡"/>
            </a:pPr>
            <a:r>
              <a:rPr kumimoji="0" lang="ko-KR" altLang="en-US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당사 관리사무실 국방전직교육원</a:t>
            </a:r>
            <a:endParaRPr kumimoji="0" lang="en-US" altLang="ko-KR" sz="1200" b="1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133350" indent="-133350" fontAlgn="ctr" latinLnBrk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6699FF"/>
              </a:buClr>
            </a:pPr>
            <a:r>
              <a:rPr lang="en-US" altLang="ko-KR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 6</a:t>
            </a:r>
            <a:r>
              <a:rPr lang="ko-KR" altLang="en-US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층 객실지원 사무실에 위치하여</a:t>
            </a:r>
            <a:endParaRPr lang="en-US" altLang="ko-KR" sz="1200" b="1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133350" indent="-133350" fontAlgn="ctr" latinLnBrk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6699FF"/>
              </a:buClr>
            </a:pPr>
            <a:r>
              <a:rPr kumimoji="0" lang="ko-KR" altLang="en-US" sz="1200" b="1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 호텔 홍보물 비치</a:t>
            </a:r>
            <a:endParaRPr kumimoji="0" lang="en-US" altLang="ko-KR" sz="1200" b="1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슬라이드 번호 개체 틀 16"/>
          <p:cNvSpPr txBox="1">
            <a:spLocks/>
          </p:cNvSpPr>
          <p:nvPr/>
        </p:nvSpPr>
        <p:spPr>
          <a:xfrm>
            <a:off x="4427984" y="6453336"/>
            <a:ext cx="395536" cy="28803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666E4-9C68-4FB6-94B5-15E482471F65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l="62444" t="7269" r="12240" b="5990"/>
          <a:stretch>
            <a:fillRect/>
          </a:stretch>
        </p:blipFill>
        <p:spPr bwMode="auto">
          <a:xfrm>
            <a:off x="323528" y="1484784"/>
            <a:ext cx="5472608" cy="492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4" y="2928192"/>
            <a:ext cx="1224000" cy="860848"/>
          </a:xfrm>
          <a:prstGeom prst="rect">
            <a:avLst/>
          </a:prstGeom>
        </p:spPr>
      </p:pic>
      <p:sp>
        <p:nvSpPr>
          <p:cNvPr id="10" name="타원 9"/>
          <p:cNvSpPr/>
          <p:nvPr/>
        </p:nvSpPr>
        <p:spPr>
          <a:xfrm>
            <a:off x="647536" y="2980111"/>
            <a:ext cx="864096" cy="864096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317991" y="622760"/>
            <a:ext cx="4254011" cy="307777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/>
          <a:p>
            <a:r>
              <a:rPr lang="en-US" altLang="ko-KR" sz="2000" b="1" dirty="0" smtClean="0">
                <a:solidFill>
                  <a:srgbClr val="4F81BD">
                    <a:lumMod val="75000"/>
                  </a:srgbClr>
                </a:solidFill>
                <a:latin typeface="나눔고딕 ExtraBold" pitchFamily="50" charset="-127"/>
                <a:ea typeface="나눔고딕 ExtraBold" pitchFamily="50" charset="-127"/>
              </a:rPr>
              <a:t>07. HYP</a:t>
            </a:r>
            <a:r>
              <a:rPr lang="ko-KR" altLang="en-US" sz="2000" b="1" dirty="0" smtClean="0">
                <a:solidFill>
                  <a:srgbClr val="4F81BD">
                    <a:lumMod val="75000"/>
                  </a:srgbClr>
                </a:solidFill>
                <a:latin typeface="나눔고딕 ExtraBold" pitchFamily="50" charset="-127"/>
                <a:ea typeface="나눔고딕 ExtraBold" pitchFamily="50" charset="-127"/>
              </a:rPr>
              <a:t>의 차별화 서비스</a:t>
            </a:r>
            <a:endParaRPr lang="ko-KR" altLang="en-US" sz="2000" b="1" dirty="0">
              <a:solidFill>
                <a:srgbClr val="4F81BD">
                  <a:lumMod val="75000"/>
                </a:srgb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05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7680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2927" y="2370632"/>
            <a:ext cx="9148923" cy="1346400"/>
          </a:xfrm>
          <a:prstGeom prst="rect">
            <a:avLst/>
          </a:prstGeom>
          <a:gradFill flip="none" rotWithShape="1">
            <a:gsLst>
              <a:gs pos="420">
                <a:srgbClr val="1A2B4C">
                  <a:alpha val="0"/>
                </a:srgbClr>
              </a:gs>
              <a:gs pos="50000">
                <a:srgbClr val="1A2B4C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</p:spPr>
        <p:txBody>
          <a:bodyPr tIns="216000" bIns="216000" anchor="ctr">
            <a:spAutoFit/>
          </a:bodyPr>
          <a:lstStyle/>
          <a:p>
            <a:pPr algn="ctr">
              <a:defRPr lang="ko-KR"/>
            </a:pPr>
            <a:r>
              <a:rPr lang="ko-KR" altLang="en-US" sz="6000" dirty="0">
                <a:solidFill>
                  <a:schemeClr val="bg1"/>
                </a:solidFill>
                <a:latin typeface="나눔고딕 ExtraBold"/>
                <a:ea typeface="나눔고딕 ExtraBold"/>
                <a:cs typeface="Times New Roman"/>
              </a:rPr>
              <a:t>감사합니다</a:t>
            </a:r>
            <a:r>
              <a:rPr lang="en-US" altLang="ko-KR" sz="6000" dirty="0">
                <a:solidFill>
                  <a:schemeClr val="bg1"/>
                </a:solidFill>
                <a:latin typeface="나눔고딕 ExtraBold"/>
                <a:ea typeface="나눔고딕 ExtraBold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1021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8"/>
          <p:cNvSpPr/>
          <p:nvPr/>
        </p:nvSpPr>
        <p:spPr>
          <a:xfrm>
            <a:off x="899592" y="1376715"/>
            <a:ext cx="7308304" cy="4536504"/>
          </a:xfrm>
          <a:prstGeom prst="rect">
            <a:avLst/>
          </a:prstGeom>
          <a:solidFill>
            <a:srgbClr val="DBF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ko-KR"/>
            </a:pPr>
            <a:endParaRPr lang="ko-KR" altLang="en-US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7715272" y="6381896"/>
            <a:ext cx="1143008" cy="4286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968659" y="1544392"/>
            <a:ext cx="7170169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u="sng" dirty="0" smtClean="0"/>
              <a:t>귀 호텔의 무궁한 발전을 기원합니다</a:t>
            </a:r>
            <a:r>
              <a:rPr lang="en-US" altLang="ko-KR" sz="1400" b="1" u="sng" dirty="0" smtClean="0"/>
              <a:t>.</a:t>
            </a:r>
          </a:p>
          <a:p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저희 </a:t>
            </a:r>
            <a:r>
              <a:rPr lang="en-US" altLang="ko-KR" sz="1200" b="1" dirty="0" smtClean="0"/>
              <a:t>“</a:t>
            </a:r>
            <a:r>
              <a:rPr lang="en-US" altLang="ko-KR" sz="1400" b="1" dirty="0" smtClean="0">
                <a:solidFill>
                  <a:schemeClr val="accent5"/>
                </a:solidFill>
              </a:rPr>
              <a:t>HYP</a:t>
            </a:r>
            <a:r>
              <a:rPr lang="en-US" altLang="ko-KR" sz="1200" dirty="0" smtClean="0"/>
              <a:t>”</a:t>
            </a:r>
            <a:r>
              <a:rPr lang="ko-KR" altLang="en-US" sz="1200" dirty="0" smtClean="0"/>
              <a:t>는 호텔 서비스 인력 운영 전문업체로서 고객사 비 핵심 분야의 위탁 운영으로 </a:t>
            </a:r>
            <a:endParaRPr lang="en-US" altLang="ko-KR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경쟁력 강화와 경영 효율성 극대화를 추구하며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조직적이고 체계적인 서비스를 통해서 </a:t>
            </a:r>
            <a:r>
              <a:rPr lang="ko-KR" altLang="en-US" sz="1200" dirty="0" err="1" smtClean="0"/>
              <a:t>고객사에</a:t>
            </a:r>
            <a:r>
              <a:rPr lang="ko-KR" altLang="en-US" sz="1200" dirty="0" smtClean="0"/>
              <a:t> 최상의 가치 실현을 수행하고 있는 </a:t>
            </a:r>
            <a:r>
              <a:rPr lang="ko-KR" altLang="en-US" sz="1200" b="1" dirty="0" smtClean="0"/>
              <a:t>서비스 인력 </a:t>
            </a:r>
            <a:r>
              <a:rPr lang="ko-KR" altLang="en-US" sz="1200" b="1" dirty="0" err="1" smtClean="0"/>
              <a:t>아웃소싱</a:t>
            </a:r>
            <a:r>
              <a:rPr lang="ko-KR" altLang="en-US" sz="1200" dirty="0" smtClean="0"/>
              <a:t> </a:t>
            </a:r>
            <a:r>
              <a:rPr lang="ko-KR" altLang="en-US" sz="1200" b="1" dirty="0" smtClean="0"/>
              <a:t>전문회사</a:t>
            </a:r>
            <a:r>
              <a:rPr lang="ko-KR" altLang="en-US" sz="1200" dirty="0" smtClean="0"/>
              <a:t>입니다</a:t>
            </a:r>
            <a:r>
              <a:rPr lang="en-US" altLang="ko-KR" sz="1200" dirty="0" smtClean="0"/>
              <a:t>.</a:t>
            </a:r>
          </a:p>
          <a:p>
            <a:pPr>
              <a:lnSpc>
                <a:spcPct val="200000"/>
              </a:lnSpc>
            </a:pPr>
            <a:endParaRPr lang="en-US" altLang="ko-KR" sz="800" dirty="0" smtClean="0"/>
          </a:p>
          <a:p>
            <a:pPr>
              <a:lnSpc>
                <a:spcPct val="150000"/>
              </a:lnSpc>
            </a:pPr>
            <a:r>
              <a:rPr lang="en-US" altLang="ko-KR" sz="1200" dirty="0" smtClean="0"/>
              <a:t>“</a:t>
            </a:r>
            <a:r>
              <a:rPr lang="en-US" altLang="ko-KR" sz="1400" b="1" dirty="0" smtClean="0">
                <a:solidFill>
                  <a:schemeClr val="accent5"/>
                </a:solidFill>
              </a:rPr>
              <a:t>HYP</a:t>
            </a:r>
            <a:r>
              <a:rPr lang="en-US" altLang="ko-KR" sz="1200" dirty="0" smtClean="0"/>
              <a:t>”</a:t>
            </a:r>
            <a:r>
              <a:rPr lang="ko-KR" altLang="en-US" sz="1200" dirty="0" smtClean="0"/>
              <a:t>는 단순한 인력 파견 형태의 용역이 아니라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귀사에서 필요로 하는 전문 서비스 운영 </a:t>
            </a:r>
            <a:endParaRPr lang="en-US" altLang="ko-KR" sz="1200" dirty="0" smtClean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 </a:t>
            </a:r>
            <a:r>
              <a:rPr lang="ko-KR" altLang="en-US" sz="1200" dirty="0" smtClean="0"/>
              <a:t>인력을 체계화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획일화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전문화된 교육으로 집중 </a:t>
            </a:r>
            <a:r>
              <a:rPr lang="en-US" altLang="ko-KR" sz="1200" dirty="0" smtClean="0"/>
              <a:t>Training </a:t>
            </a:r>
            <a:r>
              <a:rPr lang="ko-KR" altLang="en-US" sz="1200" dirty="0" smtClean="0"/>
              <a:t>배치함으로써 귀사의 가치와 고객 만족을 </a:t>
            </a:r>
            <a:endParaRPr lang="en-US" altLang="ko-KR" sz="1200" dirty="0" smtClean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 </a:t>
            </a:r>
            <a:r>
              <a:rPr lang="ko-KR" altLang="en-US" sz="1200" dirty="0" smtClean="0"/>
              <a:t>최우선으로 생각합니다</a:t>
            </a:r>
            <a:r>
              <a:rPr lang="en-US" altLang="ko-KR" sz="1200" dirty="0" smtClean="0"/>
              <a:t>.</a:t>
            </a:r>
          </a:p>
          <a:p>
            <a:pPr>
              <a:lnSpc>
                <a:spcPct val="200000"/>
              </a:lnSpc>
            </a:pPr>
            <a:endParaRPr lang="en-US" altLang="ko-KR" sz="800" dirty="0" smtClean="0"/>
          </a:p>
          <a:p>
            <a:pPr>
              <a:lnSpc>
                <a:spcPct val="150000"/>
              </a:lnSpc>
            </a:pPr>
            <a:r>
              <a:rPr lang="en-US" altLang="ko-KR" sz="1200" dirty="0" smtClean="0"/>
              <a:t>“</a:t>
            </a:r>
            <a:r>
              <a:rPr lang="en-US" altLang="ko-KR" sz="1400" b="1" dirty="0" smtClean="0">
                <a:solidFill>
                  <a:schemeClr val="accent5"/>
                </a:solidFill>
              </a:rPr>
              <a:t>HYP</a:t>
            </a:r>
            <a:r>
              <a:rPr lang="en-US" altLang="ko-KR" sz="1200" dirty="0" smtClean="0"/>
              <a:t>”</a:t>
            </a:r>
            <a:r>
              <a:rPr lang="ko-KR" altLang="en-US" sz="1200" dirty="0" smtClean="0"/>
              <a:t>는 체계화된 </a:t>
            </a:r>
            <a:r>
              <a:rPr lang="en-US" altLang="ko-KR" sz="1200" dirty="0" smtClean="0"/>
              <a:t>Manual</a:t>
            </a:r>
            <a:r>
              <a:rPr lang="ko-KR" altLang="en-US" sz="1200" dirty="0" smtClean="0"/>
              <a:t>과 차별화된 교육 </a:t>
            </a:r>
            <a:r>
              <a:rPr lang="en-US" altLang="ko-KR" sz="1200" dirty="0" smtClean="0"/>
              <a:t>Program</a:t>
            </a:r>
            <a:r>
              <a:rPr lang="ko-KR" altLang="en-US" sz="1200" dirty="0" smtClean="0"/>
              <a:t>을 통해 질 높은 서비스 상품을 </a:t>
            </a:r>
            <a:endParaRPr lang="en-US" altLang="ko-KR" sz="1200" dirty="0" smtClean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 </a:t>
            </a:r>
            <a:r>
              <a:rPr lang="ko-KR" altLang="en-US" sz="1200" dirty="0" smtClean="0"/>
              <a:t>만듦으로써 귀사의 매출 및 수익성 증대에 직접적으로 기여 할 것입니다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귀사의 훌륭한 </a:t>
            </a:r>
            <a:r>
              <a:rPr lang="en-US" altLang="ko-KR" sz="1200" dirty="0" smtClean="0"/>
              <a:t>Partner</a:t>
            </a:r>
            <a:r>
              <a:rPr lang="ko-KR" altLang="en-US" sz="1200" dirty="0" smtClean="0"/>
              <a:t>로서 </a:t>
            </a:r>
            <a:endParaRPr lang="en-US" altLang="ko-KR" sz="1200" dirty="0" smtClean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 </a:t>
            </a:r>
            <a:r>
              <a:rPr lang="ko-KR" altLang="en-US" sz="1200" dirty="0" smtClean="0"/>
              <a:t>함께 할 수 있는 기회가 주어지기를</a:t>
            </a:r>
            <a:endParaRPr lang="en-US" altLang="ko-KR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 진심으로 기원하며 이 제안서를 제출 합니다</a:t>
            </a:r>
            <a:r>
              <a:rPr lang="en-US" altLang="ko-KR" sz="12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200" dirty="0" smtClean="0"/>
              <a:t> </a:t>
            </a:r>
            <a:r>
              <a:rPr lang="en-US" altLang="ko-KR" sz="1200" b="1" dirty="0" smtClean="0"/>
              <a:t>                                                                                                  </a:t>
            </a:r>
            <a:r>
              <a:rPr lang="ko-KR" altLang="en-US" sz="1200" b="1" dirty="0" smtClean="0"/>
              <a:t>㈜ </a:t>
            </a:r>
            <a:r>
              <a:rPr lang="en-US" altLang="ko-KR" sz="1200" b="1" dirty="0" smtClean="0"/>
              <a:t>HYP</a:t>
            </a:r>
            <a:r>
              <a:rPr lang="ko-KR" altLang="en-US" sz="1200" b="1" dirty="0"/>
              <a:t> </a:t>
            </a:r>
            <a:r>
              <a:rPr lang="ko-KR" altLang="en-US" sz="1200" b="1" dirty="0" smtClean="0"/>
              <a:t>임직원 일동</a:t>
            </a:r>
            <a:endParaRPr lang="ko-KR" altLang="en-US" sz="1200" dirty="0"/>
          </a:p>
        </p:txBody>
      </p:sp>
      <p:sp>
        <p:nvSpPr>
          <p:cNvPr id="11" name="슬라이드 번호 개체 틀 16"/>
          <p:cNvSpPr txBox="1">
            <a:spLocks/>
          </p:cNvSpPr>
          <p:nvPr/>
        </p:nvSpPr>
        <p:spPr>
          <a:xfrm>
            <a:off x="4427984" y="6453336"/>
            <a:ext cx="395536" cy="28803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666E4-9C68-4FB6-94B5-15E482471F65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34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05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 flipV="1">
            <a:off x="-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1423019" y="3419857"/>
            <a:ext cx="374471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01.  </a:t>
            </a:r>
            <a:r>
              <a:rPr lang="ko-KR" altLang="en-US" sz="14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일반현황</a:t>
            </a:r>
            <a:endParaRPr lang="en-US" altLang="ko-KR" sz="1400" b="1" dirty="0" smtClean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02.  </a:t>
            </a:r>
            <a:r>
              <a:rPr lang="ko-KR" altLang="en-US" sz="14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회사연혁</a:t>
            </a:r>
          </a:p>
          <a:p>
            <a:pPr marL="342900" indent="-342900">
              <a:lnSpc>
                <a:spcPct val="150000"/>
              </a:lnSpc>
            </a:pPr>
            <a:r>
              <a:rPr lang="en-US" altLang="ko-KR" sz="14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03.  </a:t>
            </a:r>
            <a:r>
              <a:rPr lang="ko-KR" altLang="en-US" sz="14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사업분야</a:t>
            </a:r>
            <a:endParaRPr lang="en-US" altLang="ko-KR" sz="14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ko-KR" sz="14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04.  </a:t>
            </a:r>
            <a:r>
              <a:rPr lang="ko-KR" altLang="en-US" sz="14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경영방침</a:t>
            </a:r>
            <a:endParaRPr lang="en-US" altLang="ko-KR" sz="1400" b="1" dirty="0" smtClean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ko-KR" sz="14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05.  </a:t>
            </a:r>
            <a:r>
              <a:rPr lang="ko-KR" altLang="en-US" sz="14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조직도</a:t>
            </a:r>
            <a:endParaRPr lang="en-US" altLang="ko-KR" sz="1400" b="1" dirty="0" smtClean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ko-KR" sz="14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06.  </a:t>
            </a:r>
            <a:r>
              <a:rPr lang="ko-KR" altLang="en-US" sz="14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수행실적</a:t>
            </a:r>
            <a:endParaRPr lang="en-US" altLang="ko-KR" sz="1400" b="1" dirty="0" smtClean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ko-KR" sz="14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07.  HYP</a:t>
            </a:r>
            <a:r>
              <a:rPr lang="ko-KR" altLang="en-US" sz="14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서비스만의 차별화 서비스</a:t>
            </a:r>
            <a:endParaRPr lang="en-US" altLang="ko-KR" sz="1400" b="1" dirty="0" smtClean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  <a:p>
            <a:pPr marL="342900" indent="-342900">
              <a:lnSpc>
                <a:spcPct val="150000"/>
              </a:lnSpc>
            </a:pPr>
            <a:endParaRPr lang="ko-KR" altLang="en-US" sz="14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29" y="1652664"/>
            <a:ext cx="3976636" cy="1495134"/>
          </a:xfrm>
          <a:prstGeom prst="rect">
            <a:avLst/>
          </a:prstGeom>
        </p:spPr>
      </p:pic>
      <p:grpSp>
        <p:nvGrpSpPr>
          <p:cNvPr id="2" name="그룹 18"/>
          <p:cNvGrpSpPr/>
          <p:nvPr/>
        </p:nvGrpSpPr>
        <p:grpSpPr>
          <a:xfrm>
            <a:off x="2729" y="1628800"/>
            <a:ext cx="7449591" cy="1518998"/>
            <a:chOff x="18109" y="2409449"/>
            <a:chExt cx="8546577" cy="1518998"/>
          </a:xfrm>
        </p:grpSpPr>
        <p:sp>
          <p:nvSpPr>
            <p:cNvPr id="20" name="직사각형 19"/>
            <p:cNvSpPr/>
            <p:nvPr/>
          </p:nvSpPr>
          <p:spPr>
            <a:xfrm>
              <a:off x="18109" y="2409449"/>
              <a:ext cx="8546577" cy="151899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5000">
                  <a:srgbClr val="17375E">
                    <a:shade val="67500"/>
                    <a:satMod val="115000"/>
                  </a:srgbClr>
                </a:gs>
                <a:gs pos="100000">
                  <a:srgbClr val="17375E">
                    <a:shade val="100000"/>
                    <a:satMod val="115000"/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47663" y="2833308"/>
              <a:ext cx="38881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ko-KR" altLang="en-US" sz="3200" dirty="0" smtClean="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  <a:cs typeface="Times New Roman" pitchFamily="18" charset="0"/>
                </a:rPr>
                <a:t> 회사개요</a:t>
              </a:r>
              <a:endParaRPr lang="ko-KR" altLang="en-US" sz="3200" dirty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  <a:cs typeface="Times New Roman" pitchFamily="18" charset="0"/>
              </a:endParaRPr>
            </a:p>
          </p:txBody>
        </p:sp>
      </p:grp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67544" y="1700808"/>
            <a:ext cx="1064352" cy="1208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0516" tIns="45258" rIns="90516" bIns="45258" anchor="ctr"/>
          <a:lstStyle/>
          <a:p>
            <a:pPr algn="ctr" defTabSz="895350"/>
            <a:r>
              <a:rPr lang="en-US" altLang="ko-KR" sz="4800" i="1" dirty="0" smtClean="0">
                <a:solidFill>
                  <a:srgbClr val="BCD1F2"/>
                </a:solidFill>
                <a:latin typeface="Times New Roman" pitchFamily="18" charset="0"/>
                <a:ea typeface="견고딕" pitchFamily="18" charset="-127"/>
                <a:cs typeface="Times New Roman" pitchFamily="18" charset="0"/>
              </a:rPr>
              <a:t>I.</a:t>
            </a:r>
            <a:endParaRPr lang="en-US" altLang="ko-KR" sz="4800" i="1" dirty="0">
              <a:solidFill>
                <a:srgbClr val="BCD1F2"/>
              </a:solidFill>
              <a:latin typeface="Times New Roman" pitchFamily="18" charset="0"/>
              <a:ea typeface="견고딕" pitchFamily="18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91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/>
          <p:nvPr/>
        </p:nvSpPr>
        <p:spPr>
          <a:xfrm>
            <a:off x="317991" y="622760"/>
            <a:ext cx="4254011" cy="307777"/>
          </a:xfrm>
          <a:prstGeom prst="rect">
            <a:avLst/>
          </a:prstGeom>
          <a:noFill/>
        </p:spPr>
        <p:txBody>
          <a:bodyPr wrap="square" lIns="72000" tIns="0" rIns="0" bIns="0">
            <a:spAutoFit/>
          </a:bodyPr>
          <a:lstStyle/>
          <a:p>
            <a:pPr lvl="0">
              <a:defRPr lang="ko-KR" altLang="en-US"/>
            </a:pPr>
            <a:r>
              <a:rPr lang="en-US" altLang="ko-KR" sz="2000" b="1">
                <a:solidFill>
                  <a:srgbClr val="4F81BD">
                    <a:lumMod val="75000"/>
                  </a:srgbClr>
                </a:solidFill>
                <a:latin typeface="나눔고딕 ExtraBold"/>
                <a:ea typeface="나눔고딕 ExtraBold"/>
              </a:rPr>
              <a:t>01. </a:t>
            </a:r>
            <a:r>
              <a:rPr lang="ko-KR" altLang="en-US" sz="2000" b="1">
                <a:solidFill>
                  <a:srgbClr val="4F81BD">
                    <a:lumMod val="75000"/>
                  </a:srgbClr>
                </a:solidFill>
                <a:latin typeface="나눔고딕 ExtraBold"/>
                <a:ea typeface="나눔고딕 ExtraBold"/>
              </a:rPr>
              <a:t>일반현황</a:t>
            </a:r>
          </a:p>
        </p:txBody>
      </p:sp>
      <p:sp>
        <p:nvSpPr>
          <p:cNvPr id="16" name="모서리가 둥근 직사각형 46"/>
          <p:cNvSpPr/>
          <p:nvPr/>
        </p:nvSpPr>
        <p:spPr>
          <a:xfrm>
            <a:off x="7812360" y="6309320"/>
            <a:ext cx="1080120" cy="43204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4" name="TextBox 3"/>
          <p:cNvSpPr txBox="1"/>
          <p:nvPr/>
        </p:nvSpPr>
        <p:spPr>
          <a:xfrm>
            <a:off x="4604167" y="617721"/>
            <a:ext cx="4254011" cy="307777"/>
          </a:xfrm>
          <a:prstGeom prst="rect">
            <a:avLst/>
          </a:prstGeom>
          <a:noFill/>
        </p:spPr>
        <p:txBody>
          <a:bodyPr wrap="square" lIns="72000" tIns="0" rIns="0" bIns="0">
            <a:spAutoFit/>
          </a:bodyPr>
          <a:lstStyle/>
          <a:p>
            <a:pPr lvl="0">
              <a:defRPr lang="ko-KR" altLang="en-US"/>
            </a:pPr>
            <a:r>
              <a:rPr lang="en-US" altLang="ko-KR" sz="2000" b="1" dirty="0">
                <a:solidFill>
                  <a:srgbClr val="4F81BD">
                    <a:lumMod val="75000"/>
                  </a:srgbClr>
                </a:solidFill>
                <a:latin typeface="나눔고딕 ExtraBold"/>
                <a:ea typeface="나눔고딕 ExtraBold"/>
              </a:rPr>
              <a:t>0</a:t>
            </a:r>
            <a:r>
              <a:rPr lang="ko-KR" altLang="en-US" sz="2000" b="1" dirty="0">
                <a:solidFill>
                  <a:srgbClr val="4F81BD">
                    <a:lumMod val="75000"/>
                  </a:srgbClr>
                </a:solidFill>
                <a:latin typeface="나눔고딕 ExtraBold"/>
                <a:ea typeface="나눔고딕 ExtraBold"/>
              </a:rPr>
              <a:t>2</a:t>
            </a:r>
            <a:r>
              <a:rPr lang="en-US" altLang="ko-KR" sz="2000" b="1" dirty="0">
                <a:solidFill>
                  <a:srgbClr val="4F81BD">
                    <a:lumMod val="75000"/>
                  </a:srgbClr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sz="2000" b="1" dirty="0">
                <a:solidFill>
                  <a:srgbClr val="4F81BD">
                    <a:lumMod val="75000"/>
                  </a:srgbClr>
                </a:solidFill>
                <a:latin typeface="나눔고딕 ExtraBold"/>
                <a:ea typeface="나눔고딕 ExtraBold"/>
              </a:rPr>
              <a:t>회사연혁</a:t>
            </a:r>
          </a:p>
        </p:txBody>
      </p:sp>
      <p:sp>
        <p:nvSpPr>
          <p:cNvPr id="38" name="슬라이드 번호 개체 틀 16"/>
          <p:cNvSpPr txBox="1">
            <a:spLocks/>
          </p:cNvSpPr>
          <p:nvPr/>
        </p:nvSpPr>
        <p:spPr>
          <a:xfrm>
            <a:off x="4427984" y="6453336"/>
            <a:ext cx="395536" cy="28803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666E4-9C68-4FB6-94B5-15E482471F65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모서리가 둥근 직사각형 19"/>
          <p:cNvSpPr/>
          <p:nvPr/>
        </p:nvSpPr>
        <p:spPr>
          <a:xfrm>
            <a:off x="4717925" y="980728"/>
            <a:ext cx="720080" cy="4772816"/>
          </a:xfrm>
          <a:prstGeom prst="roundRect">
            <a:avLst>
              <a:gd name="adj" fmla="val 22100"/>
            </a:avLst>
          </a:prstGeom>
          <a:gradFill>
            <a:gsLst>
              <a:gs pos="0">
                <a:schemeClr val="bg1"/>
              </a:gs>
              <a:gs pos="65000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b="1"/>
          </a:p>
        </p:txBody>
      </p:sp>
      <p:sp>
        <p:nvSpPr>
          <p:cNvPr id="48" name="모서리가 둥근 직사각형 15"/>
          <p:cNvSpPr/>
          <p:nvPr/>
        </p:nvSpPr>
        <p:spPr>
          <a:xfrm>
            <a:off x="5487206" y="996752"/>
            <a:ext cx="3405274" cy="4612776"/>
          </a:xfrm>
          <a:prstGeom prst="roundRect">
            <a:avLst>
              <a:gd name="adj" fmla="val 1734"/>
            </a:avLst>
          </a:prstGeom>
          <a:gradFill>
            <a:gsLst>
              <a:gs pos="0">
                <a:schemeClr val="bg1"/>
              </a:gs>
              <a:gs pos="65000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49" name="TextBox 25"/>
          <p:cNvSpPr txBox="1"/>
          <p:nvPr/>
        </p:nvSpPr>
        <p:spPr>
          <a:xfrm>
            <a:off x="4726224" y="1094726"/>
            <a:ext cx="720080" cy="244628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>
                <a:latin typeface="Cambria Math" pitchFamily="18" charset="0"/>
              </a:rPr>
              <a:t>▶</a:t>
            </a:r>
            <a:r>
              <a:rPr lang="en-US" altLang="ko-KR" sz="1000" b="1" dirty="0" smtClean="0">
                <a:latin typeface="Cambria Math" pitchFamily="18" charset="0"/>
                <a:ea typeface="Cambria Math" pitchFamily="18" charset="0"/>
              </a:rPr>
              <a:t>2016</a:t>
            </a:r>
            <a:endParaRPr lang="ko-KR" altLang="en-US" sz="1000" b="1" dirty="0">
              <a:latin typeface="Cambria Math" pitchFamily="18" charset="0"/>
            </a:endParaRPr>
          </a:p>
        </p:txBody>
      </p:sp>
      <p:sp>
        <p:nvSpPr>
          <p:cNvPr id="50" name="TextBox 26"/>
          <p:cNvSpPr txBox="1"/>
          <p:nvPr/>
        </p:nvSpPr>
        <p:spPr>
          <a:xfrm>
            <a:off x="5476130" y="1098246"/>
            <a:ext cx="3344342" cy="2462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▶ </a:t>
            </a:r>
            <a:r>
              <a:rPr lang="ko-KR" altLang="en-US" sz="1000" b="1" dirty="0" err="1" smtClean="0">
                <a:latin typeface="Cambria Math" pitchFamily="18" charset="0"/>
                <a:ea typeface="맑은 고딕"/>
              </a:rPr>
              <a:t>에이치와이피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  설립</a:t>
            </a:r>
            <a:endParaRPr lang="en-US" altLang="ko-KR" sz="1000" b="1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1" name="TextBox 26"/>
          <p:cNvSpPr txBox="1"/>
          <p:nvPr/>
        </p:nvSpPr>
        <p:spPr>
          <a:xfrm>
            <a:off x="5482913" y="1627951"/>
            <a:ext cx="3344342" cy="2462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 smtClean="0">
                <a:solidFill>
                  <a:srgbClr val="000000"/>
                </a:solidFill>
                <a:latin typeface="Cambria Math" pitchFamily="18" charset="0"/>
                <a:ea typeface="맑은 고딕"/>
              </a:rPr>
              <a:t>▶ 부산 </a:t>
            </a:r>
            <a:r>
              <a:rPr lang="ko-KR" altLang="en-US" sz="1000" b="1" dirty="0" err="1" smtClean="0">
                <a:solidFill>
                  <a:srgbClr val="000000"/>
                </a:solidFill>
                <a:latin typeface="Cambria Math" pitchFamily="18" charset="0"/>
                <a:ea typeface="맑은 고딕"/>
              </a:rPr>
              <a:t>크라운하버호텔</a:t>
            </a:r>
            <a:r>
              <a:rPr lang="ko-KR" altLang="en-US" sz="1000" b="1" dirty="0" smtClean="0">
                <a:solidFill>
                  <a:srgbClr val="000000"/>
                </a:solidFill>
                <a:latin typeface="Cambria Math" pitchFamily="18" charset="0"/>
                <a:ea typeface="맑은 고딕"/>
              </a:rPr>
              <a:t> 식음매장 위탁관리 수주 </a:t>
            </a:r>
            <a:endParaRPr lang="en-US" altLang="ko-KR" sz="1000" b="1" dirty="0" smtClean="0">
              <a:solidFill>
                <a:srgbClr val="00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2" name="TextBox 26"/>
          <p:cNvSpPr txBox="1"/>
          <p:nvPr/>
        </p:nvSpPr>
        <p:spPr>
          <a:xfrm>
            <a:off x="5490174" y="1916715"/>
            <a:ext cx="3344342" cy="2462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▶ 제주 </a:t>
            </a:r>
            <a:r>
              <a:rPr lang="ko-KR" altLang="en-US" sz="1000" b="1" dirty="0" err="1" smtClean="0">
                <a:latin typeface="Cambria Math" pitchFamily="18" charset="0"/>
                <a:ea typeface="맑은 고딕"/>
              </a:rPr>
              <a:t>국제컨벤션</a:t>
            </a:r>
            <a:r>
              <a:rPr lang="en-US" altLang="ko-KR" sz="1000" b="1" dirty="0" smtClean="0">
                <a:latin typeface="Cambria Math" pitchFamily="18" charset="0"/>
                <a:ea typeface="맑은 고딕"/>
              </a:rPr>
              <a:t>(ICC) 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식음매장 위탁관리 수주</a:t>
            </a:r>
            <a:endParaRPr lang="en-US" altLang="ko-KR" sz="1000" b="1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3" name="TextBox 26"/>
          <p:cNvSpPr txBox="1"/>
          <p:nvPr/>
        </p:nvSpPr>
        <p:spPr>
          <a:xfrm>
            <a:off x="5482863" y="1356579"/>
            <a:ext cx="3344342" cy="2462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▶ 제주 </a:t>
            </a:r>
            <a:r>
              <a:rPr lang="ko-KR" altLang="en-US" sz="1000" b="1" dirty="0" err="1" smtClean="0">
                <a:latin typeface="Cambria Math" pitchFamily="18" charset="0"/>
                <a:ea typeface="맑은 고딕"/>
              </a:rPr>
              <a:t>히든클리프호텔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 객실관리 수주 </a:t>
            </a:r>
            <a:r>
              <a:rPr lang="en-US" altLang="ko-KR" sz="1000" b="1" dirty="0" smtClean="0">
                <a:latin typeface="Cambria Math" pitchFamily="18" charset="0"/>
                <a:ea typeface="맑은 고딕"/>
              </a:rPr>
              <a:t>(250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객실</a:t>
            </a:r>
            <a:r>
              <a:rPr lang="en-US" altLang="ko-KR" sz="1000" b="1" dirty="0" smtClean="0">
                <a:latin typeface="Cambria Math" pitchFamily="18" charset="0"/>
                <a:ea typeface="맑은 고딕"/>
              </a:rPr>
              <a:t>)</a:t>
            </a:r>
            <a:endParaRPr lang="en-US" altLang="ko-KR" sz="1000" b="1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4" name="TextBox 25"/>
          <p:cNvSpPr txBox="1"/>
          <p:nvPr/>
        </p:nvSpPr>
        <p:spPr>
          <a:xfrm>
            <a:off x="4717925" y="1924876"/>
            <a:ext cx="720080" cy="244628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>
                <a:latin typeface="Cambria Math" pitchFamily="18" charset="0"/>
              </a:rPr>
              <a:t>▶</a:t>
            </a:r>
            <a:r>
              <a:rPr lang="en-US" altLang="ko-KR" sz="1000" b="1" dirty="0" smtClean="0">
                <a:latin typeface="Cambria Math" pitchFamily="18" charset="0"/>
                <a:ea typeface="Cambria Math" pitchFamily="18" charset="0"/>
              </a:rPr>
              <a:t>2017</a:t>
            </a:r>
            <a:endParaRPr lang="ko-KR" altLang="en-US" sz="1000" b="1" dirty="0">
              <a:latin typeface="Cambria Math" pitchFamily="18" charset="0"/>
            </a:endParaRPr>
          </a:p>
        </p:txBody>
      </p:sp>
      <p:sp>
        <p:nvSpPr>
          <p:cNvPr id="55" name="TextBox 26"/>
          <p:cNvSpPr txBox="1"/>
          <p:nvPr/>
        </p:nvSpPr>
        <p:spPr>
          <a:xfrm>
            <a:off x="5485339" y="2194351"/>
            <a:ext cx="3344342" cy="2462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▶ 국방 전직교육원 객실관리</a:t>
            </a:r>
            <a:r>
              <a:rPr lang="en-US" altLang="ko-KR" sz="1000" b="1" dirty="0" smtClean="0">
                <a:latin typeface="Cambria Math" pitchFamily="18" charset="0"/>
                <a:ea typeface="맑은 고딕"/>
              </a:rPr>
              <a:t>(100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객실</a:t>
            </a:r>
            <a:r>
              <a:rPr lang="en-US" altLang="ko-KR" sz="1000" b="1" dirty="0" smtClean="0">
                <a:latin typeface="Cambria Math" pitchFamily="18" charset="0"/>
                <a:ea typeface="맑은 고딕"/>
              </a:rPr>
              <a:t>)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 및 미화관리 수주</a:t>
            </a:r>
            <a:endParaRPr lang="en-US" altLang="ko-KR" sz="1000" b="1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6" name="TextBox 26"/>
          <p:cNvSpPr txBox="1"/>
          <p:nvPr/>
        </p:nvSpPr>
        <p:spPr>
          <a:xfrm>
            <a:off x="5494504" y="2749986"/>
            <a:ext cx="3344342" cy="2462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▶ 객실관리  </a:t>
            </a:r>
            <a:r>
              <a:rPr lang="ko-KR" altLang="en-US" sz="1000" b="1" dirty="0" err="1" smtClean="0">
                <a:latin typeface="Cambria Math" pitchFamily="18" charset="0"/>
                <a:ea typeface="맑은 고딕"/>
              </a:rPr>
              <a:t>룸메이드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 양성교육 사업장 </a:t>
            </a:r>
            <a:r>
              <a:rPr lang="en-US" altLang="ko-KR" sz="1000" b="1" dirty="0" smtClean="0">
                <a:latin typeface="Cambria Math" pitchFamily="18" charset="0"/>
                <a:ea typeface="맑은 고딕"/>
              </a:rPr>
              <a:t>1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개소 </a:t>
            </a:r>
            <a:endParaRPr lang="en-US" altLang="ko-KR" sz="1000" b="1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7" name="TextBox 26"/>
          <p:cNvSpPr txBox="1"/>
          <p:nvPr/>
        </p:nvSpPr>
        <p:spPr>
          <a:xfrm>
            <a:off x="5483499" y="2478737"/>
            <a:ext cx="3344342" cy="2462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▶ 국방 전직교육원 군 간부전역 대상 취업 알선 업체등록</a:t>
            </a:r>
            <a:endParaRPr lang="en-US" altLang="ko-KR" sz="1000" b="1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8" name="슬라이드 번호 개체 틀 16"/>
          <p:cNvSpPr txBox="1">
            <a:spLocks/>
          </p:cNvSpPr>
          <p:nvPr/>
        </p:nvSpPr>
        <p:spPr>
          <a:xfrm>
            <a:off x="4427984" y="6453336"/>
            <a:ext cx="395536" cy="28803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666E4-9C68-4FB6-94B5-15E482471F65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9" name="TextBox 26"/>
          <p:cNvSpPr txBox="1"/>
          <p:nvPr/>
        </p:nvSpPr>
        <p:spPr>
          <a:xfrm>
            <a:off x="5476130" y="3320085"/>
            <a:ext cx="3344342" cy="2462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▶  </a:t>
            </a:r>
            <a:r>
              <a:rPr lang="ko-KR" altLang="en-US" sz="1000" b="1" dirty="0" err="1" smtClean="0">
                <a:latin typeface="Cambria Math" pitchFamily="18" charset="0"/>
                <a:ea typeface="맑은 고딕"/>
              </a:rPr>
              <a:t>에이치피와이피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 강릉법인  오픈 </a:t>
            </a:r>
            <a:endParaRPr lang="en-US" altLang="ko-KR" sz="1000" b="1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0" name="TextBox 26"/>
          <p:cNvSpPr txBox="1"/>
          <p:nvPr/>
        </p:nvSpPr>
        <p:spPr>
          <a:xfrm>
            <a:off x="5475560" y="3597721"/>
            <a:ext cx="3344342" cy="2462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▶ 속초라마다 </a:t>
            </a:r>
            <a:r>
              <a:rPr lang="ko-KR" altLang="en-US" sz="1000" b="1" dirty="0" err="1" smtClean="0">
                <a:latin typeface="Cambria Math" pitchFamily="18" charset="0"/>
                <a:ea typeface="맑은 고딕"/>
              </a:rPr>
              <a:t>룸메이드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 인력파견</a:t>
            </a:r>
            <a:endParaRPr lang="en-US" altLang="ko-KR" sz="1000" b="1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1" name="TextBox 26"/>
          <p:cNvSpPr txBox="1"/>
          <p:nvPr/>
        </p:nvSpPr>
        <p:spPr>
          <a:xfrm>
            <a:off x="5474548" y="3843942"/>
            <a:ext cx="3344342" cy="2462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▶ 평</a:t>
            </a:r>
            <a:r>
              <a:rPr lang="ko-KR" altLang="en-US" sz="1000" b="1" dirty="0">
                <a:latin typeface="Cambria Math" pitchFamily="18" charset="0"/>
                <a:ea typeface="맑은 고딕"/>
              </a:rPr>
              <a:t>창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 </a:t>
            </a:r>
            <a:r>
              <a:rPr lang="ko-KR" altLang="en-US" sz="1000" b="1" dirty="0" err="1" smtClean="0">
                <a:latin typeface="Cambria Math" pitchFamily="18" charset="0"/>
                <a:ea typeface="맑은 고딕"/>
              </a:rPr>
              <a:t>아이원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 </a:t>
            </a:r>
            <a:r>
              <a:rPr lang="ko-KR" altLang="en-US" sz="1000" b="1" dirty="0" err="1" smtClean="0">
                <a:latin typeface="Cambria Math" pitchFamily="18" charset="0"/>
                <a:ea typeface="맑은 고딕"/>
              </a:rPr>
              <a:t>리조트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 객실 관리 수주 </a:t>
            </a:r>
            <a:r>
              <a:rPr lang="en-US" altLang="ko-KR" sz="1000" b="1" dirty="0" smtClean="0">
                <a:latin typeface="Cambria Math" pitchFamily="18" charset="0"/>
                <a:ea typeface="맑은 고딕"/>
              </a:rPr>
              <a:t>(200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객실</a:t>
            </a:r>
            <a:r>
              <a:rPr lang="en-US" altLang="ko-KR" sz="1000" b="1" dirty="0" smtClean="0">
                <a:latin typeface="Cambria Math" pitchFamily="18" charset="0"/>
                <a:ea typeface="맑은 고딕"/>
              </a:rPr>
              <a:t>)</a:t>
            </a:r>
            <a:endParaRPr lang="en-US" altLang="ko-KR" sz="1000" b="1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2" name="TextBox 26"/>
          <p:cNvSpPr txBox="1"/>
          <p:nvPr/>
        </p:nvSpPr>
        <p:spPr>
          <a:xfrm>
            <a:off x="5482863" y="3040759"/>
            <a:ext cx="3474314" cy="2462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▶ 파라다이스그룹 계원예술대학 </a:t>
            </a:r>
            <a:r>
              <a:rPr lang="ko-KR" altLang="en-US" sz="1000" b="1" dirty="0" err="1" smtClean="0">
                <a:latin typeface="Cambria Math" pitchFamily="18" charset="0"/>
                <a:ea typeface="맑은 고딕"/>
              </a:rPr>
              <a:t>룸메이드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 양성 산학협약  </a:t>
            </a:r>
            <a:endParaRPr lang="en-US" altLang="ko-KR" sz="1000" b="1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3" name="TextBox 25"/>
          <p:cNvSpPr txBox="1"/>
          <p:nvPr/>
        </p:nvSpPr>
        <p:spPr>
          <a:xfrm>
            <a:off x="4717925" y="4370813"/>
            <a:ext cx="720080" cy="244628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>
                <a:latin typeface="Cambria Math" pitchFamily="18" charset="0"/>
              </a:rPr>
              <a:t>▶</a:t>
            </a:r>
            <a:r>
              <a:rPr lang="en-US" altLang="ko-KR" sz="1000" b="1" dirty="0" smtClean="0">
                <a:latin typeface="Cambria Math" pitchFamily="18" charset="0"/>
                <a:ea typeface="Cambria Math" pitchFamily="18" charset="0"/>
              </a:rPr>
              <a:t>2018</a:t>
            </a:r>
            <a:endParaRPr lang="ko-KR" altLang="en-US" sz="1000" b="1" dirty="0">
              <a:latin typeface="Cambria Math" pitchFamily="18" charset="0"/>
            </a:endParaRPr>
          </a:p>
        </p:txBody>
      </p:sp>
      <p:sp>
        <p:nvSpPr>
          <p:cNvPr id="64" name="TextBox 26"/>
          <p:cNvSpPr txBox="1"/>
          <p:nvPr/>
        </p:nvSpPr>
        <p:spPr>
          <a:xfrm>
            <a:off x="5458059" y="4396987"/>
            <a:ext cx="3344342" cy="2462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▶ </a:t>
            </a:r>
            <a:r>
              <a:rPr lang="ko-KR" altLang="en-US" sz="1000" b="1" dirty="0" err="1" smtClean="0">
                <a:latin typeface="Cambria Math" pitchFamily="18" charset="0"/>
                <a:ea typeface="맑은 고딕"/>
              </a:rPr>
              <a:t>에이치와이피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 서울법인 오픈</a:t>
            </a:r>
            <a:endParaRPr lang="en-US" altLang="ko-KR" sz="1000" b="1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5" name="TextBox 26"/>
          <p:cNvSpPr txBox="1"/>
          <p:nvPr/>
        </p:nvSpPr>
        <p:spPr>
          <a:xfrm>
            <a:off x="5458059" y="4633356"/>
            <a:ext cx="3344342" cy="2462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▶ 정선 </a:t>
            </a:r>
            <a:r>
              <a:rPr lang="ko-KR" altLang="en-US" sz="1000" b="1" dirty="0" err="1" smtClean="0">
                <a:latin typeface="Cambria Math" pitchFamily="18" charset="0"/>
                <a:ea typeface="맑은 고딕"/>
              </a:rPr>
              <a:t>알파인리조트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 객실관리 수주 </a:t>
            </a:r>
            <a:r>
              <a:rPr lang="en-US" altLang="ko-KR" sz="1000" b="1" dirty="0" smtClean="0">
                <a:latin typeface="Cambria Math" pitchFamily="18" charset="0"/>
                <a:ea typeface="맑은 고딕"/>
              </a:rPr>
              <a:t>(107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객실</a:t>
            </a:r>
            <a:r>
              <a:rPr lang="en-US" altLang="ko-KR" sz="1000" b="1" dirty="0" smtClean="0">
                <a:latin typeface="Cambria Math" pitchFamily="18" charset="0"/>
                <a:ea typeface="맑은 고딕"/>
              </a:rPr>
              <a:t>)</a:t>
            </a:r>
            <a:endParaRPr lang="en-US" altLang="ko-KR" sz="1000" b="1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6" name="TextBox 26"/>
          <p:cNvSpPr txBox="1"/>
          <p:nvPr/>
        </p:nvSpPr>
        <p:spPr>
          <a:xfrm>
            <a:off x="5469135" y="4877041"/>
            <a:ext cx="3344342" cy="2462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▶ 제주 </a:t>
            </a:r>
            <a:r>
              <a:rPr lang="ko-KR" altLang="en-US" sz="1000" b="1" dirty="0" err="1" smtClean="0">
                <a:latin typeface="Cambria Math" pitchFamily="18" charset="0"/>
                <a:ea typeface="맑은 고딕"/>
              </a:rPr>
              <a:t>붉은오름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 </a:t>
            </a:r>
            <a:r>
              <a:rPr lang="ko-KR" altLang="en-US" sz="1000" b="1" dirty="0" err="1" smtClean="0">
                <a:latin typeface="Cambria Math" pitchFamily="18" charset="0"/>
                <a:ea typeface="맑은 고딕"/>
              </a:rPr>
              <a:t>휴양리조트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  객실관리 수주 </a:t>
            </a:r>
            <a:r>
              <a:rPr lang="en-US" altLang="ko-KR" sz="1000" b="1" dirty="0" smtClean="0">
                <a:latin typeface="Cambria Math" pitchFamily="18" charset="0"/>
                <a:ea typeface="맑은 고딕"/>
              </a:rPr>
              <a:t>(21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객실</a:t>
            </a:r>
            <a:r>
              <a:rPr lang="en-US" altLang="ko-KR" sz="1000" b="1" dirty="0" smtClean="0">
                <a:latin typeface="Cambria Math" pitchFamily="18" charset="0"/>
                <a:ea typeface="맑은 고딕"/>
              </a:rPr>
              <a:t>)</a:t>
            </a:r>
            <a:endParaRPr lang="en-US" altLang="ko-KR" sz="1000" b="1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7" name="TextBox 26"/>
          <p:cNvSpPr txBox="1"/>
          <p:nvPr/>
        </p:nvSpPr>
        <p:spPr>
          <a:xfrm>
            <a:off x="5475560" y="4124592"/>
            <a:ext cx="3344342" cy="2462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▶ 부영 청소년수련원 객실관리</a:t>
            </a:r>
            <a:r>
              <a:rPr lang="en-US" altLang="ko-KR" sz="1000" b="1" dirty="0" smtClean="0">
                <a:latin typeface="Cambria Math" pitchFamily="18" charset="0"/>
                <a:ea typeface="맑은 고딕"/>
              </a:rPr>
              <a:t>&amp;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직원식당 수주 </a:t>
            </a:r>
            <a:r>
              <a:rPr lang="en-US" altLang="ko-KR" sz="1000" b="1" dirty="0" smtClean="0">
                <a:latin typeface="Cambria Math" pitchFamily="18" charset="0"/>
                <a:ea typeface="맑은 고딕"/>
              </a:rPr>
              <a:t>(86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객실</a:t>
            </a:r>
            <a:r>
              <a:rPr lang="en-US" altLang="ko-KR" sz="1000" b="1" dirty="0" smtClean="0">
                <a:latin typeface="Cambria Math" pitchFamily="18" charset="0"/>
                <a:ea typeface="맑은 고딕"/>
              </a:rPr>
              <a:t>)</a:t>
            </a:r>
            <a:endParaRPr lang="en-US" altLang="ko-KR" sz="1000" b="1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8" name="TextBox 26"/>
          <p:cNvSpPr txBox="1"/>
          <p:nvPr/>
        </p:nvSpPr>
        <p:spPr>
          <a:xfrm>
            <a:off x="5469135" y="5133231"/>
            <a:ext cx="3344342" cy="2462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▶ 국방 전직교육원 객실관리</a:t>
            </a:r>
            <a:r>
              <a:rPr lang="en-US" altLang="ko-KR" sz="1000" b="1" dirty="0" smtClean="0">
                <a:latin typeface="Cambria Math" pitchFamily="18" charset="0"/>
                <a:ea typeface="맑은 고딕"/>
              </a:rPr>
              <a:t>(100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객실</a:t>
            </a:r>
            <a:r>
              <a:rPr lang="en-US" altLang="ko-KR" sz="1000" b="1" dirty="0" smtClean="0">
                <a:latin typeface="Cambria Math" pitchFamily="18" charset="0"/>
                <a:ea typeface="맑은 고딕"/>
              </a:rPr>
              <a:t>)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 및 미화관리 수주</a:t>
            </a:r>
            <a:endParaRPr lang="en-US" altLang="ko-KR" sz="1000" b="1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9" name="TextBox 26"/>
          <p:cNvSpPr txBox="1"/>
          <p:nvPr/>
        </p:nvSpPr>
        <p:spPr>
          <a:xfrm>
            <a:off x="5479085" y="5388204"/>
            <a:ext cx="3344342" cy="2462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▶ </a:t>
            </a:r>
            <a:r>
              <a:rPr lang="ko-KR" altLang="en-US" sz="1000" b="1" dirty="0" err="1" smtClean="0">
                <a:latin typeface="Cambria Math" pitchFamily="18" charset="0"/>
                <a:ea typeface="맑은 고딕"/>
              </a:rPr>
              <a:t>세인트존스호텔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 </a:t>
            </a:r>
            <a:r>
              <a:rPr lang="en-US" altLang="ko-KR" sz="1000" b="1" dirty="0" smtClean="0">
                <a:latin typeface="Cambria Math" pitchFamily="18" charset="0"/>
                <a:ea typeface="맑은 고딕"/>
              </a:rPr>
              <a:t>(1,096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객실</a:t>
            </a:r>
            <a:r>
              <a:rPr lang="en-US" altLang="ko-KR" sz="1000" b="1" dirty="0" smtClean="0">
                <a:latin typeface="Cambria Math" pitchFamily="18" charset="0"/>
                <a:ea typeface="맑은 고딕"/>
              </a:rPr>
              <a:t>) 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객실관리 수주</a:t>
            </a:r>
            <a:endParaRPr lang="en-US" altLang="ko-KR" sz="1000" b="1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70" name="TextBox 26"/>
          <p:cNvSpPr txBox="1"/>
          <p:nvPr/>
        </p:nvSpPr>
        <p:spPr>
          <a:xfrm>
            <a:off x="5475560" y="5627107"/>
            <a:ext cx="3344342" cy="2462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▶ </a:t>
            </a:r>
            <a:r>
              <a:rPr lang="ko-KR" altLang="en-US" sz="1000" b="1" dirty="0" err="1" smtClean="0">
                <a:latin typeface="Cambria Math" pitchFamily="18" charset="0"/>
                <a:ea typeface="맑은 고딕"/>
              </a:rPr>
              <a:t>시스웨이힉스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 </a:t>
            </a:r>
            <a:r>
              <a:rPr lang="ko-KR" altLang="en-US" sz="1000" b="1" dirty="0" err="1" smtClean="0">
                <a:latin typeface="Cambria Math" pitchFamily="18" charset="0"/>
                <a:ea typeface="맑은 고딕"/>
              </a:rPr>
              <a:t>코피아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 </a:t>
            </a:r>
            <a:r>
              <a:rPr lang="en-US" altLang="ko-KR" sz="1000" b="1" dirty="0" smtClean="0">
                <a:latin typeface="Cambria Math" pitchFamily="18" charset="0"/>
                <a:ea typeface="맑은 고딕"/>
              </a:rPr>
              <a:t>HR 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컨설팅 수주</a:t>
            </a:r>
            <a:endParaRPr lang="en-US" altLang="ko-KR" sz="1000" b="1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3" name="TextBox 25"/>
          <p:cNvSpPr txBox="1"/>
          <p:nvPr/>
        </p:nvSpPr>
        <p:spPr>
          <a:xfrm>
            <a:off x="4770094" y="6095966"/>
            <a:ext cx="720080" cy="244628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 smtClean="0">
                <a:latin typeface="Cambria Math" pitchFamily="18" charset="0"/>
              </a:rPr>
              <a:t>▶</a:t>
            </a:r>
            <a:r>
              <a:rPr lang="en-US" altLang="ko-KR" sz="1000" b="1" dirty="0" smtClean="0">
                <a:latin typeface="Cambria Math" pitchFamily="18" charset="0"/>
                <a:ea typeface="Cambria Math" pitchFamily="18" charset="0"/>
              </a:rPr>
              <a:t>2019</a:t>
            </a:r>
            <a:endParaRPr lang="ko-KR" altLang="en-US" sz="1000" b="1" dirty="0">
              <a:latin typeface="Cambria Math" pitchFamily="18" charset="0"/>
            </a:endParaRPr>
          </a:p>
        </p:txBody>
      </p:sp>
      <p:sp>
        <p:nvSpPr>
          <p:cNvPr id="36" name="TextBox 26"/>
          <p:cNvSpPr txBox="1"/>
          <p:nvPr/>
        </p:nvSpPr>
        <p:spPr>
          <a:xfrm>
            <a:off x="5480476" y="6095296"/>
            <a:ext cx="3344342" cy="2462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▶ 서울가든호텔 종합관리 수주</a:t>
            </a:r>
            <a:endParaRPr lang="en-US" altLang="ko-KR" sz="1000" b="1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7" name="TextBox 26"/>
          <p:cNvSpPr txBox="1"/>
          <p:nvPr/>
        </p:nvSpPr>
        <p:spPr>
          <a:xfrm>
            <a:off x="5482863" y="5880324"/>
            <a:ext cx="3344342" cy="2462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lvl="0">
              <a:defRPr lang="ko-KR" altLang="en-US"/>
            </a:pP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▶ 세인트존스호텔 </a:t>
            </a:r>
            <a:r>
              <a:rPr lang="ko-KR" altLang="en-US" sz="1000" b="1" dirty="0" err="1" smtClean="0">
                <a:latin typeface="Cambria Math" pitchFamily="18" charset="0"/>
                <a:ea typeface="맑은 고딕"/>
              </a:rPr>
              <a:t>공용미화</a:t>
            </a:r>
            <a:r>
              <a:rPr lang="ko-KR" altLang="en-US" sz="1000" b="1" dirty="0" smtClean="0">
                <a:latin typeface="Cambria Math" pitchFamily="18" charset="0"/>
                <a:ea typeface="맑은 고딕"/>
              </a:rPr>
              <a:t> 관리 추가 수주</a:t>
            </a:r>
            <a:endParaRPr lang="en-US" altLang="ko-KR" sz="1000" b="1" dirty="0" smtClean="0">
              <a:latin typeface="Cambria Math" pitchFamily="18" charset="0"/>
              <a:ea typeface="Cambria Math" pitchFamily="18" charset="0"/>
            </a:endParaRPr>
          </a:p>
        </p:txBody>
      </p:sp>
      <p:graphicFrame>
        <p:nvGraphicFramePr>
          <p:cNvPr id="35" name="Group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904424"/>
              </p:ext>
            </p:extLst>
          </p:nvPr>
        </p:nvGraphicFramePr>
        <p:xfrm>
          <a:off x="539552" y="1043281"/>
          <a:ext cx="3672408" cy="5410057"/>
        </p:xfrm>
        <a:graphic>
          <a:graphicData uri="http://schemas.openxmlformats.org/drawingml/2006/table">
            <a:tbl>
              <a:tblPr firstRow="1" bandRow="1"/>
              <a:tblGrid>
                <a:gridCol w="812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5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3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261">
                <a:tc>
                  <a:txBody>
                    <a:bodyPr/>
                    <a:lstStyle/>
                    <a:p>
                      <a:pPr marL="0" lvl="0" indent="0" algn="ctr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ko-KR" altLang="en-US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회사명</a:t>
                      </a:r>
                      <a:endParaRPr lang="ko-KR" altLang="en-US" sz="1100" b="1" i="0" u="none" dirty="0">
                        <a:solidFill>
                          <a:schemeClr val="tx1"/>
                        </a:solidFill>
                        <a:latin typeface="+mj-lt"/>
                        <a:ea typeface="맑은 고딕"/>
                      </a:endParaRPr>
                    </a:p>
                  </a:txBody>
                  <a:tcPr marL="66462" marR="33231" marT="45714" marB="45714" anchor="ctr" horzOverflow="overflow">
                    <a:lnL w="3175" cap="flat" cmpd="sng" algn="ctr">
                      <a:noFill/>
                      <a:prstDash val="solid"/>
                      <a:round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l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ko-KR" altLang="en-US" sz="1100" b="1" i="0" u="none" dirty="0" err="1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에이치와이피</a:t>
                      </a:r>
                      <a:r>
                        <a:rPr lang="ko-KR" altLang="en-US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 </a:t>
                      </a:r>
                      <a:r>
                        <a:rPr lang="en-US" altLang="ko-KR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(HYP)</a:t>
                      </a:r>
                      <a:endParaRPr lang="en-US" altLang="ko-KR" sz="1100" b="1" i="0" u="none" dirty="0">
                        <a:solidFill>
                          <a:schemeClr val="tx1"/>
                        </a:solidFill>
                        <a:latin typeface="+mj-lt"/>
                        <a:ea typeface="맑은 고딕"/>
                      </a:endParaRPr>
                    </a:p>
                  </a:txBody>
                  <a:tcPr marL="66462" marR="33231" marT="45714" marB="457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3175" cap="flat" cmpd="sng" algn="ctr">
                      <a:noFill/>
                      <a:prstDash val="solid"/>
                      <a:round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>
                        <a:defRPr lang="ko-KR" altLang="en-US"/>
                      </a:pPr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61">
                <a:tc>
                  <a:txBody>
                    <a:bodyPr/>
                    <a:lstStyle/>
                    <a:p>
                      <a:pPr marL="0" lvl="0" indent="0" algn="ctr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ko-KR" altLang="en-US" sz="1100" b="1" i="0" u="none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설립일</a:t>
                      </a:r>
                    </a:p>
                  </a:txBody>
                  <a:tcPr marL="66462" marR="33231" marT="45714" marB="45714" anchor="ctr" horzOverflow="overflow">
                    <a:lnL w="3175" cap="flat" cmpd="sng" algn="ctr">
                      <a:noFill/>
                      <a:prstDash val="solid"/>
                      <a:round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l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en-US" altLang="ko-KR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2016 </a:t>
                      </a:r>
                      <a:r>
                        <a:rPr lang="ko-KR" altLang="en-US" sz="1100" b="1" i="0" u="none" dirty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년 </a:t>
                      </a:r>
                      <a:r>
                        <a:rPr lang="en-US" altLang="ko-KR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09 </a:t>
                      </a:r>
                      <a:r>
                        <a:rPr lang="ko-KR" altLang="en-US" sz="1100" b="1" i="0" u="none" dirty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월 </a:t>
                      </a:r>
                      <a:r>
                        <a:rPr lang="en-US" altLang="ko-KR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08 </a:t>
                      </a:r>
                      <a:r>
                        <a:rPr lang="ko-KR" altLang="en-US" sz="1100" b="1" i="0" u="none" dirty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일    </a:t>
                      </a:r>
                    </a:p>
                  </a:txBody>
                  <a:tcPr marL="66462" marR="33231" marT="45714" marB="457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3175" cap="flat" cmpd="sng" algn="ctr">
                      <a:noFill/>
                      <a:prstDash val="solid"/>
                      <a:round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>
                        <a:defRPr lang="ko-KR" altLang="en-US"/>
                      </a:pPr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389">
                <a:tc rowSpan="5">
                  <a:txBody>
                    <a:bodyPr/>
                    <a:lstStyle/>
                    <a:p>
                      <a:pPr marL="0" lvl="0" indent="0" algn="ctr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ko-KR" altLang="en-US" sz="1100" b="1" i="0" u="none" dirty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사업장</a:t>
                      </a:r>
                    </a:p>
                  </a:txBody>
                  <a:tcPr marL="66462" marR="33231" marT="45714" marB="45714" anchor="ctr" horzOverflow="overflow">
                    <a:lnL w="3175" cap="flat" cmpd="sng" algn="ctr">
                      <a:noFill/>
                      <a:prstDash val="solid"/>
                      <a:round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ko-KR" altLang="en-US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서울</a:t>
                      </a:r>
                      <a:r>
                        <a:rPr lang="en-US" altLang="ko-KR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,</a:t>
                      </a:r>
                      <a:r>
                        <a:rPr lang="ko-KR" altLang="en-US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경기</a:t>
                      </a:r>
                      <a:endParaRPr lang="en-US" altLang="ko-KR" sz="1100" b="1" i="0" u="none" dirty="0">
                        <a:solidFill>
                          <a:schemeClr val="tx1"/>
                        </a:solidFill>
                        <a:latin typeface="+mj-lt"/>
                        <a:ea typeface="맑은 고딕"/>
                      </a:endParaRPr>
                    </a:p>
                  </a:txBody>
                  <a:tcPr marL="66462" marR="33231" marT="45714" marB="457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ko-KR" altLang="en-US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경기도 성남시 </a:t>
                      </a:r>
                      <a:r>
                        <a:rPr lang="ko-KR" altLang="en-US" sz="1100" b="1" i="0" u="none" dirty="0" err="1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위례광장로</a:t>
                      </a:r>
                      <a:r>
                        <a:rPr lang="en-US" altLang="ko-KR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21-9, 1806</a:t>
                      </a:r>
                      <a:r>
                        <a:rPr lang="ko-KR" altLang="en-US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호</a:t>
                      </a:r>
                      <a:endParaRPr lang="en-US" altLang="ko-KR" sz="1100" b="1" i="0" u="none" dirty="0">
                        <a:solidFill>
                          <a:schemeClr val="tx1"/>
                        </a:solidFill>
                        <a:latin typeface="+mj-lt"/>
                        <a:ea typeface="맑은 고딕"/>
                      </a:endParaRPr>
                    </a:p>
                  </a:txBody>
                  <a:tcPr marL="99692" marR="33231" marT="45714" marB="457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3175" cap="flat" cmpd="sng" algn="ctr">
                      <a:noFill/>
                      <a:prstDash val="solid"/>
                      <a:round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9827">
                <a:tc vMerge="1">
                  <a:txBody>
                    <a:bodyPr/>
                    <a:lstStyle/>
                    <a:p>
                      <a:pPr latinLnBrk="1">
                        <a:defRPr lang="ko-KR" altLang="en-US"/>
                      </a:pPr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ko-KR" altLang="en-US" sz="1100" b="1" i="0" u="none" dirty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대표번호</a:t>
                      </a:r>
                      <a:endParaRPr lang="en-US" altLang="ko-KR" sz="1100" b="1" i="0" u="none" dirty="0">
                        <a:solidFill>
                          <a:schemeClr val="tx1"/>
                        </a:solidFill>
                        <a:latin typeface="+mj-lt"/>
                        <a:ea typeface="맑은 고딕"/>
                      </a:endParaRPr>
                    </a:p>
                  </a:txBody>
                  <a:tcPr marL="66462" marR="33231" marT="45714" marB="457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en-US" altLang="ko-KR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HP  : 010-5455-1350</a:t>
                      </a:r>
                    </a:p>
                    <a:p>
                      <a:pPr marL="0" lvl="0" indent="0" algn="l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en-US" altLang="ko-KR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TEL : </a:t>
                      </a:r>
                      <a:r>
                        <a:rPr lang="en-US" altLang="ko-KR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031) 760-9419</a:t>
                      </a:r>
                      <a:endParaRPr lang="en-US" altLang="ko-KR" sz="1100" b="1" i="0" u="none" baseline="0" dirty="0" smtClean="0">
                        <a:solidFill>
                          <a:schemeClr val="tx1"/>
                        </a:solidFill>
                        <a:latin typeface="+mj-lt"/>
                        <a:ea typeface="맑은 고딕"/>
                      </a:endParaRPr>
                    </a:p>
                    <a:p>
                      <a:pPr marL="0" lvl="0" indent="0" algn="l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en-US" altLang="ko-KR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E-mail</a:t>
                      </a:r>
                      <a:r>
                        <a:rPr lang="en-US" altLang="ko-KR" sz="1100" b="1" i="0" u="none" baseline="0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 : dwkjh1350@naver.com</a:t>
                      </a:r>
                      <a:endParaRPr lang="en-US" altLang="ko-KR" sz="1100" b="1" i="0" u="none" dirty="0">
                        <a:solidFill>
                          <a:schemeClr val="tx1"/>
                        </a:solidFill>
                        <a:latin typeface="+mj-lt"/>
                        <a:ea typeface="맑은 고딕"/>
                      </a:endParaRPr>
                    </a:p>
                  </a:txBody>
                  <a:tcPr marL="99692" marR="33231" marT="45714" marB="457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3175" cap="flat" cmpd="sng" algn="ctr">
                      <a:noFill/>
                      <a:prstDash val="solid"/>
                      <a:round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193">
                <a:tc vMerge="1">
                  <a:txBody>
                    <a:bodyPr/>
                    <a:lstStyle/>
                    <a:p>
                      <a:pPr latinLnBrk="1">
                        <a:defRPr lang="ko-KR" altLang="en-US"/>
                      </a:pPr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ko-KR" altLang="en-US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홈페이지</a:t>
                      </a:r>
                      <a:endParaRPr lang="en-US" altLang="ko-KR" sz="1100" b="1" i="0" u="none" dirty="0">
                        <a:solidFill>
                          <a:schemeClr val="tx1"/>
                        </a:solidFill>
                        <a:latin typeface="+mj-lt"/>
                        <a:ea typeface="맑은 고딕"/>
                      </a:endParaRPr>
                    </a:p>
                  </a:txBody>
                  <a:tcPr marL="66462" marR="33231" marT="45714" marB="457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en-US" altLang="ko-KR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Http : //hyp.or.kr</a:t>
                      </a:r>
                      <a:endParaRPr lang="en-US" altLang="ko-KR" sz="1100" b="1" i="0" u="none" dirty="0">
                        <a:solidFill>
                          <a:schemeClr val="tx1"/>
                        </a:solidFill>
                        <a:latin typeface="+mj-lt"/>
                        <a:ea typeface="맑은 고딕"/>
                      </a:endParaRPr>
                    </a:p>
                  </a:txBody>
                  <a:tcPr marL="99692" marR="33231" marT="45714" marB="457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3175" cap="flat" cmpd="sng" algn="ctr">
                      <a:noFill/>
                      <a:prstDash val="solid"/>
                      <a:round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389">
                <a:tc vMerge="1">
                  <a:txBody>
                    <a:bodyPr/>
                    <a:lstStyle/>
                    <a:p>
                      <a:pPr marL="0" lvl="0" indent="0" algn="ctr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endParaRPr lang="ko-KR" altLang="en-US" sz="1100" b="1" i="0" u="none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72000" marR="36000" marT="45714" marB="45714" anchor="ctr" horzOverflow="overflow">
                    <a:lnL w="3175" cap="flat" cmpd="sng" algn="ctr">
                      <a:noFill/>
                      <a:prstDash val="solid"/>
                      <a:round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ko-KR" altLang="en-US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강원</a:t>
                      </a:r>
                      <a:r>
                        <a:rPr lang="en-US" altLang="ko-KR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,</a:t>
                      </a:r>
                      <a:r>
                        <a:rPr lang="ko-KR" altLang="en-US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강릉</a:t>
                      </a:r>
                      <a:endParaRPr lang="en-US" altLang="ko-KR" sz="1100" b="1" i="0" u="none" dirty="0">
                        <a:solidFill>
                          <a:schemeClr val="tx1"/>
                        </a:solidFill>
                        <a:latin typeface="+mj-lt"/>
                        <a:ea typeface="맑은 고딕"/>
                      </a:endParaRPr>
                    </a:p>
                  </a:txBody>
                  <a:tcPr marL="66462" marR="33231" marT="45714" marB="457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85826" rtl="0" eaLnBrk="1" fontAlgn="auto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lang="ko-KR" altLang="en-US"/>
                      </a:pPr>
                      <a:r>
                        <a:rPr lang="ko-KR" altLang="en-US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강원도 강릉시 강릉대로 </a:t>
                      </a:r>
                      <a:r>
                        <a:rPr lang="en-US" altLang="ko-KR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411 3</a:t>
                      </a:r>
                      <a:r>
                        <a:rPr lang="ko-KR" altLang="en-US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층</a:t>
                      </a:r>
                      <a:endParaRPr lang="en-US" altLang="ko-KR" sz="1100" b="1" i="0" u="none" dirty="0" smtClean="0">
                        <a:solidFill>
                          <a:schemeClr val="tx1"/>
                        </a:solidFill>
                        <a:latin typeface="+mj-lt"/>
                        <a:ea typeface="+mn-ea"/>
                      </a:endParaRPr>
                    </a:p>
                  </a:txBody>
                  <a:tcPr marL="99692" marR="33231" marT="45714" marB="457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3175" cap="flat" cmpd="sng" algn="ctr">
                      <a:noFill/>
                      <a:prstDash val="solid"/>
                      <a:round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347">
                <a:tc vMerge="1">
                  <a:txBody>
                    <a:bodyPr/>
                    <a:lstStyle/>
                    <a:p>
                      <a:pPr marL="0" lvl="0" indent="0" algn="ctr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endParaRPr lang="ko-KR" altLang="en-US" sz="1100" b="1" i="0" u="none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66462" marR="33231" marT="45714" marB="45714" anchor="ctr" horzOverflow="overflow">
                    <a:lnL w="3175" cap="flat" cmpd="sng" algn="ctr">
                      <a:noFill/>
                      <a:prstDash val="solid"/>
                      <a:round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lvl="0" indent="0" algn="ctr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endParaRPr lang="en-US" altLang="ko-KR" sz="1400" b="1" i="0" u="none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66462" marR="33231" marT="45714" marB="457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en-US" altLang="ko-KR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TEL : 033</a:t>
                      </a:r>
                      <a:r>
                        <a:rPr lang="en-US" altLang="ko-KR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) 651-9878</a:t>
                      </a:r>
                      <a:endParaRPr lang="en-US" altLang="ko-KR" sz="1100" b="1" i="0" u="none" dirty="0">
                        <a:solidFill>
                          <a:schemeClr val="tx1"/>
                        </a:solidFill>
                        <a:latin typeface="+mj-lt"/>
                        <a:ea typeface="맑은 고딕"/>
                      </a:endParaRPr>
                    </a:p>
                  </a:txBody>
                  <a:tcPr marL="99692" marR="33231" marT="45714" marB="457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261">
                <a:tc>
                  <a:txBody>
                    <a:bodyPr/>
                    <a:lstStyle/>
                    <a:p>
                      <a:pPr marL="0" lvl="0" indent="0" algn="ctr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ko-KR" altLang="en-US" sz="1100" b="1" i="0" u="none" dirty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대 표 자</a:t>
                      </a:r>
                    </a:p>
                  </a:txBody>
                  <a:tcPr marL="66462" marR="33231" marT="45714" marB="45714" anchor="ctr" horzOverflow="overflow">
                    <a:lnL w="3175" cap="flat" cmpd="sng" algn="ctr">
                      <a:noFill/>
                      <a:prstDash val="solid"/>
                      <a:round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l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en-US" altLang="ko-KR" sz="1100" b="1" i="0" u="none" baseline="0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 </a:t>
                      </a:r>
                      <a:r>
                        <a:rPr lang="ko-KR" altLang="en-US" sz="1100" b="1" i="0" u="none" baseline="0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김 주 현</a:t>
                      </a:r>
                      <a:endParaRPr lang="ko-KR" altLang="en-US" sz="1100" b="1" i="0" u="none" dirty="0">
                        <a:solidFill>
                          <a:schemeClr val="tx1"/>
                        </a:solidFill>
                        <a:latin typeface="+mj-lt"/>
                        <a:ea typeface="맑은 고딕"/>
                      </a:endParaRPr>
                    </a:p>
                  </a:txBody>
                  <a:tcPr marL="66462" marR="33231" marT="45714" marB="457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>
                        <a:defRPr lang="ko-KR" altLang="en-US"/>
                      </a:pPr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61868">
                <a:tc>
                  <a:txBody>
                    <a:bodyPr/>
                    <a:lstStyle/>
                    <a:p>
                      <a:pPr marL="0" lvl="0" indent="0" algn="ctr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ko-KR" altLang="en-US" sz="1100" b="1" i="0" u="none" dirty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사업분야</a:t>
                      </a:r>
                    </a:p>
                  </a:txBody>
                  <a:tcPr marL="66462" marR="33231" marT="45714" marB="45714" anchor="ctr" horzOverflow="overflow">
                    <a:lnL w="3175" cap="flat" cmpd="sng" algn="ctr">
                      <a:noFill/>
                      <a:prstDash val="solid"/>
                      <a:round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l" defTabSz="936577" eaLnBrk="1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ko-KR" altLang="en-US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시설물유지 보수 </a:t>
                      </a:r>
                      <a:r>
                        <a:rPr lang="ko-KR" altLang="en-US" sz="1100" b="1" i="0" u="none" dirty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/ 여행알선업 / 호텔 위탁 </a:t>
                      </a:r>
                      <a:r>
                        <a:rPr lang="ko-KR" altLang="en-US" sz="1100" b="1" i="0" u="none" dirty="0" err="1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운영업</a:t>
                      </a:r>
                      <a:endParaRPr lang="ko-KR" altLang="en-US" sz="1100" b="1" i="0" u="none" dirty="0">
                        <a:solidFill>
                          <a:schemeClr val="tx1"/>
                        </a:solidFill>
                        <a:latin typeface="+mj-lt"/>
                        <a:ea typeface="맑은 고딕"/>
                      </a:endParaRPr>
                    </a:p>
                    <a:p>
                      <a:pPr marL="0" lvl="0" indent="0" algn="l" defTabSz="936577" eaLnBrk="1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ko-KR" altLang="en-US" sz="1100" b="1" i="0" u="none" dirty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위생관리용역업 </a:t>
                      </a:r>
                      <a:r>
                        <a:rPr lang="en-US" altLang="ko-KR" sz="1100" b="1" i="0" u="none" dirty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/ </a:t>
                      </a:r>
                      <a:r>
                        <a:rPr lang="ko-KR" altLang="en-US" sz="1100" b="1" i="0" u="none" dirty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인력공급 </a:t>
                      </a:r>
                      <a:r>
                        <a:rPr lang="ko-KR" altLang="en-US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및 알선 등 </a:t>
                      </a:r>
                      <a:r>
                        <a:rPr lang="en-US" altLang="ko-KR" sz="1100" b="1" i="0" u="none" dirty="0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/ </a:t>
                      </a:r>
                      <a:r>
                        <a:rPr lang="ko-KR" altLang="en-US" sz="1100" b="1" i="0" u="none" dirty="0" err="1" smtClean="0">
                          <a:solidFill>
                            <a:schemeClr val="tx1"/>
                          </a:solidFill>
                          <a:latin typeface="+mj-lt"/>
                          <a:ea typeface="맑은 고딕"/>
                        </a:rPr>
                        <a:t>건물관리업</a:t>
                      </a:r>
                      <a:endParaRPr lang="en-US" altLang="ko-KR" sz="1100" b="1" i="0" u="none" dirty="0">
                        <a:solidFill>
                          <a:schemeClr val="tx1"/>
                        </a:solidFill>
                        <a:latin typeface="+mj-lt"/>
                        <a:ea typeface="맑은 고딕"/>
                      </a:endParaRPr>
                    </a:p>
                  </a:txBody>
                  <a:tcPr marL="66462" marR="33231" marT="45714" marB="457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>
                        <a:defRPr lang="ko-KR" altLang="en-US"/>
                      </a:pPr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261">
                <a:tc>
                  <a:txBody>
                    <a:bodyPr/>
                    <a:lstStyle/>
                    <a:p>
                      <a:pPr marL="0" lvl="0" indent="0" algn="ctr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ko-KR" altLang="en-US" sz="1100" b="0" i="0" u="none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종업원수</a:t>
                      </a:r>
                    </a:p>
                  </a:txBody>
                  <a:tcPr marL="66462" marR="33231" marT="45714" marB="45714" anchor="ctr" horzOverflow="overflow">
                    <a:lnL w="3175" cap="flat" cmpd="sng" algn="ctr">
                      <a:noFill/>
                      <a:prstDash val="solid"/>
                      <a:round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l" defTabSz="885826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  <a:defRPr lang="ko-KR" altLang="en-US"/>
                      </a:pPr>
                      <a:r>
                        <a:rPr lang="ko-KR" altLang="en-US" sz="1100" b="0" i="0" u="none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약 </a:t>
                      </a:r>
                      <a:r>
                        <a:rPr lang="en-US" altLang="ko-KR" sz="1100" b="0" i="0" u="none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240</a:t>
                      </a:r>
                      <a:r>
                        <a:rPr lang="ko-KR" altLang="en-US" sz="1100" b="0" i="0" u="none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명 </a:t>
                      </a:r>
                      <a:endParaRPr lang="ko-KR" altLang="en-US" sz="1100" b="0" i="0" u="none" dirty="0">
                        <a:solidFill>
                          <a:schemeClr val="tx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66462" marR="33231" marT="45714" marB="457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3175" cap="flat" cmpd="sng" algn="ctr">
                      <a:noFill/>
                      <a:prstDash val="solid"/>
                      <a:round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>
                        <a:defRPr lang="ko-KR" altLang="en-US"/>
                      </a:pPr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5287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33"/>
          <p:cNvSpPr>
            <a:spLocks noChangeArrowheads="1"/>
          </p:cNvSpPr>
          <p:nvPr/>
        </p:nvSpPr>
        <p:spPr>
          <a:xfrm>
            <a:off x="273050" y="1158422"/>
            <a:ext cx="3994150" cy="431800"/>
          </a:xfrm>
          <a:prstGeom prst="roundRect">
            <a:avLst>
              <a:gd name="adj" fmla="val 16667"/>
            </a:avLst>
          </a:prstGeom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ko-KR"/>
            </a:pPr>
            <a:r>
              <a:rPr lang="ko-KR" altLang="en-US" sz="1600" b="1" dirty="0" smtClean="0"/>
              <a:t>서비스인력 양성과정</a:t>
            </a:r>
            <a:endParaRPr lang="ko-KR" altLang="en-US" sz="1600" b="1" dirty="0"/>
          </a:p>
        </p:txBody>
      </p:sp>
      <p:sp>
        <p:nvSpPr>
          <p:cNvPr id="3" name="AutoShape 1033"/>
          <p:cNvSpPr>
            <a:spLocks noChangeArrowheads="1"/>
          </p:cNvSpPr>
          <p:nvPr/>
        </p:nvSpPr>
        <p:spPr>
          <a:xfrm>
            <a:off x="4922838" y="5465309"/>
            <a:ext cx="3995737" cy="431800"/>
          </a:xfrm>
          <a:prstGeom prst="roundRect">
            <a:avLst>
              <a:gd name="adj" fmla="val 16667"/>
            </a:avLst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ko-KR"/>
            </a:pPr>
            <a:r>
              <a:rPr lang="ko-KR" altLang="en-US" sz="1600" b="1" dirty="0" smtClean="0"/>
              <a:t>호텔 </a:t>
            </a:r>
            <a:r>
              <a:rPr lang="ko-KR" altLang="en-US" sz="1600" b="1" dirty="0" err="1" smtClean="0"/>
              <a:t>아웃소싱</a:t>
            </a:r>
            <a:endParaRPr lang="ko-KR" altLang="en-US" sz="1600" b="1" dirty="0"/>
          </a:p>
        </p:txBody>
      </p:sp>
      <p:sp>
        <p:nvSpPr>
          <p:cNvPr id="4" name="AutoShape 1033"/>
          <p:cNvSpPr>
            <a:spLocks noChangeArrowheads="1"/>
          </p:cNvSpPr>
          <p:nvPr/>
        </p:nvSpPr>
        <p:spPr>
          <a:xfrm>
            <a:off x="4922838" y="1158422"/>
            <a:ext cx="3995737" cy="431800"/>
          </a:xfrm>
          <a:prstGeom prst="roundRect">
            <a:avLst>
              <a:gd name="adj" fmla="val 16667"/>
            </a:avLst>
          </a:pr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ko-KR"/>
            </a:pPr>
            <a:r>
              <a:rPr lang="ko-KR" altLang="en-US" sz="1600" b="1"/>
              <a:t>자산관리</a:t>
            </a:r>
          </a:p>
        </p:txBody>
      </p:sp>
      <p:sp>
        <p:nvSpPr>
          <p:cNvPr id="5" name="AutoShape 1033"/>
          <p:cNvSpPr>
            <a:spLocks noChangeArrowheads="1"/>
          </p:cNvSpPr>
          <p:nvPr/>
        </p:nvSpPr>
        <p:spPr>
          <a:xfrm>
            <a:off x="273050" y="5465309"/>
            <a:ext cx="3994150" cy="431800"/>
          </a:xfrm>
          <a:prstGeom prst="roundRect">
            <a:avLst>
              <a:gd name="adj" fmla="val 16667"/>
            </a:avLst>
          </a:prstGeom>
          <a:ln/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 lang="ko-KR"/>
            </a:pPr>
            <a:r>
              <a:rPr lang="ko-KR" altLang="en-US" sz="1600" b="1" dirty="0"/>
              <a:t>채용대행 / 헤드헌팅 서비스</a:t>
            </a:r>
          </a:p>
        </p:txBody>
      </p:sp>
      <p:sp>
        <p:nvSpPr>
          <p:cNvPr id="6" name="Text Box 1063"/>
          <p:cNvSpPr txBox="1">
            <a:spLocks noChangeArrowheads="1"/>
          </p:cNvSpPr>
          <p:nvPr/>
        </p:nvSpPr>
        <p:spPr>
          <a:xfrm>
            <a:off x="323528" y="1633626"/>
            <a:ext cx="3528392" cy="107529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b">
            <a:spAutoFit/>
          </a:bodyPr>
          <a:lstStyle/>
          <a:p>
            <a:pPr marL="179388" indent="-179388">
              <a:lnSpc>
                <a:spcPct val="150000"/>
              </a:lnSpc>
              <a:buClr>
                <a:srgbClr val="339966"/>
              </a:buClr>
              <a:buFont typeface="Wingdings"/>
              <a:buChar char="§"/>
              <a:defRPr lang="ko-KR" altLang="en-US"/>
            </a:pPr>
            <a:r>
              <a:rPr lang="ko-KR" altLang="en-US" sz="1100" b="1" dirty="0" smtClean="0">
                <a:latin typeface="맑은 고딕"/>
                <a:ea typeface="맑은 고딕"/>
              </a:rPr>
              <a:t>군 전역간부 대상 호텔서비스 양성 연계교육 </a:t>
            </a:r>
            <a:endParaRPr lang="en-US" altLang="ko-KR" sz="1100" b="1" dirty="0" smtClean="0">
              <a:latin typeface="맑은 고딕"/>
              <a:ea typeface="맑은 고딕"/>
            </a:endParaRPr>
          </a:p>
          <a:p>
            <a:pPr marL="179388" indent="-179388">
              <a:lnSpc>
                <a:spcPct val="150000"/>
              </a:lnSpc>
              <a:buClr>
                <a:srgbClr val="339966"/>
              </a:buClr>
              <a:buFont typeface="Wingdings"/>
              <a:buChar char="§"/>
              <a:defRPr lang="ko-KR" altLang="en-US"/>
            </a:pPr>
            <a:r>
              <a:rPr lang="ko-KR" altLang="en-US" sz="1100" b="1" dirty="0" smtClean="0">
                <a:latin typeface="맑은 고딕"/>
                <a:ea typeface="맑은 고딕"/>
              </a:rPr>
              <a:t>북한이탈주민 대상 </a:t>
            </a:r>
            <a:r>
              <a:rPr lang="ko-KR" altLang="en-US" sz="1100" b="1" dirty="0" err="1" smtClean="0">
                <a:latin typeface="맑은 고딕"/>
                <a:ea typeface="맑은 고딕"/>
              </a:rPr>
              <a:t>룸메이드</a:t>
            </a:r>
            <a:r>
              <a:rPr lang="ko-KR" altLang="en-US" sz="1100" b="1" dirty="0" smtClean="0">
                <a:latin typeface="맑은 고딕"/>
                <a:ea typeface="맑은 고딕"/>
              </a:rPr>
              <a:t> 양성</a:t>
            </a:r>
            <a:endParaRPr lang="ko-KR" altLang="en-US" sz="1100" b="1" dirty="0">
              <a:latin typeface="맑은 고딕"/>
              <a:ea typeface="맑은 고딕"/>
            </a:endParaRPr>
          </a:p>
          <a:p>
            <a:pPr marL="179388" indent="-179388">
              <a:lnSpc>
                <a:spcPct val="150000"/>
              </a:lnSpc>
              <a:buClr>
                <a:srgbClr val="339966"/>
              </a:buClr>
              <a:buFont typeface="Wingdings"/>
              <a:buChar char="§"/>
              <a:defRPr lang="ko-KR" altLang="en-US"/>
            </a:pPr>
            <a:r>
              <a:rPr lang="ko-KR" altLang="en-US" sz="1100" b="1" dirty="0" smtClean="0">
                <a:latin typeface="맑은 고딕"/>
                <a:ea typeface="맑은 고딕"/>
              </a:rPr>
              <a:t>북한이탈주민 대상 대상 미화 기술직 양성</a:t>
            </a:r>
            <a:endParaRPr lang="ko-KR" altLang="en-US" sz="1100" b="1" dirty="0">
              <a:latin typeface="맑은 고딕"/>
              <a:ea typeface="맑은 고딕"/>
            </a:endParaRPr>
          </a:p>
          <a:p>
            <a:pPr marL="179388" indent="-179388">
              <a:lnSpc>
                <a:spcPct val="150000"/>
              </a:lnSpc>
              <a:buClr>
                <a:srgbClr val="339966"/>
              </a:buClr>
              <a:buFont typeface="Wingdings"/>
              <a:buChar char="§"/>
              <a:defRPr lang="ko-KR" altLang="en-US"/>
            </a:pPr>
            <a:r>
              <a:rPr lang="ko-KR" altLang="en-US" sz="1100" b="1" dirty="0" smtClean="0">
                <a:latin typeface="맑은 고딕"/>
                <a:ea typeface="맑은 고딕"/>
              </a:rPr>
              <a:t>기물관리 양성</a:t>
            </a:r>
            <a:endParaRPr lang="ko-KR" altLang="en-US" sz="1100" b="1" dirty="0">
              <a:latin typeface="맑은 고딕"/>
              <a:ea typeface="맑은 고딕"/>
            </a:endParaRPr>
          </a:p>
        </p:txBody>
      </p:sp>
      <p:cxnSp>
        <p:nvCxnSpPr>
          <p:cNvPr id="7" name="직선 연결선 34"/>
          <p:cNvCxnSpPr/>
          <p:nvPr/>
        </p:nvCxnSpPr>
        <p:spPr>
          <a:xfrm rot="16200000" flipV="1">
            <a:off x="3530600" y="4827134"/>
            <a:ext cx="2160588" cy="1588"/>
          </a:xfrm>
          <a:prstGeom prst="line">
            <a:avLst/>
          </a:prstGeom>
          <a:ln w="28575">
            <a:solidFill>
              <a:schemeClr val="accent5"/>
            </a:solidFill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35"/>
          <p:cNvCxnSpPr/>
          <p:nvPr/>
        </p:nvCxnSpPr>
        <p:spPr>
          <a:xfrm rot="5400000">
            <a:off x="3531394" y="2238715"/>
            <a:ext cx="2159000" cy="1588"/>
          </a:xfrm>
          <a:prstGeom prst="line">
            <a:avLst/>
          </a:prstGeom>
          <a:ln w="28575"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063"/>
          <p:cNvSpPr txBox="1">
            <a:spLocks noChangeArrowheads="1"/>
          </p:cNvSpPr>
          <p:nvPr/>
        </p:nvSpPr>
        <p:spPr>
          <a:xfrm>
            <a:off x="6137275" y="1608850"/>
            <a:ext cx="2720975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/>
          <a:p>
            <a:pPr marL="179388" indent="-179388">
              <a:buClr>
                <a:srgbClr val="339966"/>
              </a:buClr>
              <a:buFont typeface="Wingdings"/>
              <a:buChar char="§"/>
              <a:defRPr lang="ko-KR" altLang="en-US"/>
            </a:pPr>
            <a:r>
              <a:rPr lang="ko-KR" altLang="en-US" sz="1100" b="1" dirty="0">
                <a:latin typeface="맑은 고딕"/>
                <a:ea typeface="맑은 고딕"/>
              </a:rPr>
              <a:t>운용계획 수립</a:t>
            </a:r>
            <a:r>
              <a:rPr lang="en-US" altLang="ko-KR" sz="1100" b="1" dirty="0">
                <a:latin typeface="맑은 고딕"/>
                <a:ea typeface="맑은 고딕"/>
              </a:rPr>
              <a:t>/</a:t>
            </a:r>
            <a:r>
              <a:rPr lang="ko-KR" altLang="en-US" sz="1100" b="1" dirty="0">
                <a:latin typeface="맑은 고딕"/>
                <a:ea typeface="맑은 고딕"/>
              </a:rPr>
              <a:t>운영</a:t>
            </a:r>
          </a:p>
          <a:p>
            <a:pPr marL="179388" indent="-179388">
              <a:buClr>
                <a:srgbClr val="339966"/>
              </a:buClr>
              <a:buFont typeface="Wingdings"/>
              <a:buChar char="§"/>
              <a:defRPr lang="ko-KR" altLang="en-US"/>
            </a:pPr>
            <a:r>
              <a:rPr lang="ko-KR" altLang="en-US" sz="1100" b="1" dirty="0">
                <a:latin typeface="맑은 고딕"/>
                <a:ea typeface="맑은 고딕"/>
              </a:rPr>
              <a:t>임대차 계약 및 임대료 관리</a:t>
            </a:r>
          </a:p>
          <a:p>
            <a:pPr marL="179388" indent="-179388">
              <a:buClr>
                <a:srgbClr val="339966"/>
              </a:buClr>
              <a:buFont typeface="Wingdings"/>
              <a:buChar char="§"/>
              <a:defRPr lang="ko-KR" altLang="en-US"/>
            </a:pPr>
            <a:r>
              <a:rPr lang="ko-KR" altLang="en-US" sz="1100" b="1" dirty="0">
                <a:latin typeface="맑은 고딕"/>
                <a:ea typeface="맑은 고딕"/>
              </a:rPr>
              <a:t>임차인 유지 관리</a:t>
            </a:r>
          </a:p>
          <a:p>
            <a:pPr marL="179388" indent="-179388">
              <a:buClr>
                <a:srgbClr val="339966"/>
              </a:buClr>
              <a:buFont typeface="Wingdings"/>
              <a:buChar char="§"/>
              <a:defRPr lang="ko-KR" altLang="en-US"/>
            </a:pPr>
            <a:r>
              <a:rPr lang="ko-KR" altLang="en-US" sz="1100" b="1" dirty="0" smtClean="0">
                <a:latin typeface="맑은 고딕"/>
                <a:ea typeface="맑은 고딕"/>
              </a:rPr>
              <a:t>관리비 부과</a:t>
            </a:r>
            <a:endParaRPr lang="ko-KR" altLang="en-US" sz="1100" b="1" dirty="0">
              <a:latin typeface="맑은 고딕"/>
              <a:ea typeface="맑은 고딕"/>
            </a:endParaRPr>
          </a:p>
          <a:p>
            <a:pPr marL="179388" indent="-179388">
              <a:buClr>
                <a:srgbClr val="339966"/>
              </a:buClr>
              <a:buFont typeface="Wingdings"/>
              <a:buChar char="§"/>
              <a:defRPr lang="ko-KR" altLang="en-US"/>
            </a:pPr>
            <a:r>
              <a:rPr lang="ko-KR" altLang="en-US" sz="1100" b="1" dirty="0" err="1">
                <a:latin typeface="맑은 고딕"/>
                <a:ea typeface="맑은 고딕"/>
              </a:rPr>
              <a:t>공실관리</a:t>
            </a:r>
            <a:endParaRPr lang="ko-KR" altLang="en-US" sz="1100" b="1" dirty="0">
              <a:latin typeface="맑은 고딕"/>
              <a:ea typeface="맑은 고딕"/>
            </a:endParaRPr>
          </a:p>
          <a:p>
            <a:pPr marL="179388" indent="-179388">
              <a:buClr>
                <a:srgbClr val="339966"/>
              </a:buClr>
              <a:buFont typeface="Wingdings"/>
              <a:buChar char="§"/>
              <a:defRPr lang="ko-KR" altLang="en-US"/>
            </a:pPr>
            <a:r>
              <a:rPr lang="ko-KR" altLang="en-US" sz="1100" b="1" dirty="0">
                <a:latin typeface="맑은 고딕"/>
                <a:ea typeface="맑은 고딕"/>
              </a:rPr>
              <a:t>월간</a:t>
            </a:r>
            <a:r>
              <a:rPr lang="en-US" altLang="ko-KR" sz="1100" b="1" dirty="0">
                <a:latin typeface="맑은 고딕"/>
                <a:ea typeface="맑은 고딕"/>
              </a:rPr>
              <a:t>, </a:t>
            </a:r>
            <a:r>
              <a:rPr lang="ko-KR" altLang="en-US" sz="1100" b="1" dirty="0">
                <a:latin typeface="맑은 고딕"/>
                <a:ea typeface="맑은 고딕"/>
              </a:rPr>
              <a:t>년간 보고서 작성</a:t>
            </a:r>
          </a:p>
        </p:txBody>
      </p:sp>
      <p:sp>
        <p:nvSpPr>
          <p:cNvPr id="10" name="Text Box 1063"/>
          <p:cNvSpPr txBox="1">
            <a:spLocks noChangeArrowheads="1"/>
          </p:cNvSpPr>
          <p:nvPr/>
        </p:nvSpPr>
        <p:spPr>
          <a:xfrm>
            <a:off x="6137275" y="3447871"/>
            <a:ext cx="2286000" cy="127727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lstStyle/>
          <a:p>
            <a:pPr marL="179388" indent="-179388">
              <a:buClr>
                <a:srgbClr val="339966"/>
              </a:buClr>
              <a:buFont typeface="Wingdings"/>
              <a:buChar char="§"/>
              <a:defRPr lang="ko-KR" altLang="en-US"/>
            </a:pPr>
            <a:r>
              <a:rPr lang="ko-KR" altLang="en-US" sz="1100" b="1" dirty="0">
                <a:latin typeface="맑은 고딕"/>
                <a:ea typeface="맑은 고딕"/>
              </a:rPr>
              <a:t>시설물 유지관리</a:t>
            </a:r>
          </a:p>
          <a:p>
            <a:pPr marL="179388" indent="-179388">
              <a:buClr>
                <a:srgbClr val="339966"/>
              </a:buClr>
              <a:buFont typeface="Wingdings"/>
              <a:buChar char="§"/>
              <a:defRPr lang="ko-KR" altLang="en-US"/>
            </a:pPr>
            <a:r>
              <a:rPr lang="ko-KR" altLang="en-US" sz="1100" b="1" dirty="0">
                <a:latin typeface="맑은 고딕"/>
                <a:ea typeface="맑은 고딕"/>
              </a:rPr>
              <a:t>시설</a:t>
            </a:r>
            <a:r>
              <a:rPr lang="en-US" altLang="ko-KR" sz="1100" b="1" dirty="0">
                <a:latin typeface="맑은 고딕"/>
                <a:ea typeface="맑은 고딕"/>
              </a:rPr>
              <a:t>, </a:t>
            </a:r>
            <a:r>
              <a:rPr lang="ko-KR" altLang="en-US" sz="1100" b="1" dirty="0">
                <a:latin typeface="맑은 고딕"/>
                <a:ea typeface="맑은 고딕"/>
              </a:rPr>
              <a:t>보안</a:t>
            </a:r>
            <a:r>
              <a:rPr lang="en-US" altLang="ko-KR" sz="1100" b="1" dirty="0">
                <a:latin typeface="맑은 고딕"/>
                <a:ea typeface="맑은 고딕"/>
              </a:rPr>
              <a:t>, </a:t>
            </a:r>
            <a:r>
              <a:rPr lang="ko-KR" altLang="en-US" sz="1100" b="1" dirty="0">
                <a:latin typeface="맑은 고딕"/>
                <a:ea typeface="맑은 고딕"/>
              </a:rPr>
              <a:t>미화</a:t>
            </a:r>
            <a:r>
              <a:rPr lang="en-US" altLang="ko-KR" sz="1100" b="1" dirty="0">
                <a:latin typeface="맑은 고딕"/>
                <a:ea typeface="맑은 고딕"/>
              </a:rPr>
              <a:t>, </a:t>
            </a:r>
            <a:r>
              <a:rPr lang="ko-KR" altLang="en-US" sz="1100" b="1" dirty="0">
                <a:latin typeface="맑은 고딕"/>
                <a:ea typeface="맑은 고딕"/>
              </a:rPr>
              <a:t>주차관리</a:t>
            </a:r>
          </a:p>
          <a:p>
            <a:pPr marL="179388" indent="-179388">
              <a:buClr>
                <a:srgbClr val="339966"/>
              </a:buClr>
              <a:buFont typeface="Wingdings"/>
              <a:buChar char="§"/>
              <a:defRPr lang="ko-KR" altLang="en-US"/>
            </a:pPr>
            <a:r>
              <a:rPr lang="ko-KR" altLang="en-US" sz="1100" b="1" dirty="0" smtClean="0">
                <a:latin typeface="맑은 고딕"/>
                <a:ea typeface="맑은 고딕"/>
              </a:rPr>
              <a:t>객실 관리</a:t>
            </a:r>
            <a:endParaRPr lang="en-US" altLang="ko-KR" sz="1100" b="1" dirty="0" smtClean="0">
              <a:latin typeface="맑은 고딕"/>
              <a:ea typeface="맑은 고딕"/>
            </a:endParaRPr>
          </a:p>
          <a:p>
            <a:pPr marL="179388" indent="-179388">
              <a:buClr>
                <a:srgbClr val="339966"/>
              </a:buClr>
              <a:buFont typeface="Wingdings"/>
              <a:buChar char="§"/>
              <a:defRPr lang="ko-KR" altLang="en-US"/>
            </a:pPr>
            <a:r>
              <a:rPr lang="ko-KR" altLang="en-US" sz="1100" b="1" dirty="0" smtClean="0">
                <a:latin typeface="맑은 고딕"/>
                <a:ea typeface="맑은 고딕"/>
              </a:rPr>
              <a:t>식음 서비스 위탁관리</a:t>
            </a:r>
            <a:endParaRPr lang="ko-KR" altLang="en-US" sz="1100" b="1" dirty="0">
              <a:latin typeface="맑은 고딕"/>
              <a:ea typeface="맑은 고딕"/>
            </a:endParaRPr>
          </a:p>
          <a:p>
            <a:pPr marL="179388" indent="-179388">
              <a:buClr>
                <a:srgbClr val="339966"/>
              </a:buClr>
              <a:buFont typeface="Wingdings"/>
              <a:buChar char="§"/>
              <a:defRPr lang="ko-KR" altLang="en-US"/>
            </a:pPr>
            <a:r>
              <a:rPr lang="ko-KR" altLang="en-US" sz="1100" b="1" dirty="0">
                <a:latin typeface="맑은 고딕"/>
                <a:ea typeface="맑은 고딕"/>
              </a:rPr>
              <a:t>프런트 서비스</a:t>
            </a:r>
          </a:p>
          <a:p>
            <a:pPr marL="179388" indent="-179388">
              <a:buClr>
                <a:srgbClr val="339966"/>
              </a:buClr>
              <a:buFont typeface="Wingdings"/>
              <a:buChar char="§"/>
              <a:defRPr lang="ko-KR" altLang="en-US"/>
            </a:pPr>
            <a:r>
              <a:rPr lang="ko-KR" altLang="en-US" sz="1100" b="1" dirty="0" smtClean="0">
                <a:latin typeface="맑은 고딕"/>
                <a:ea typeface="맑은 고딕"/>
              </a:rPr>
              <a:t>도어 </a:t>
            </a:r>
            <a:r>
              <a:rPr lang="ko-KR" altLang="en-US" sz="1100" b="1" dirty="0" err="1" smtClean="0">
                <a:latin typeface="맑은 고딕"/>
                <a:ea typeface="맑은 고딕"/>
              </a:rPr>
              <a:t>발렛</a:t>
            </a:r>
            <a:r>
              <a:rPr lang="ko-KR" altLang="en-US" sz="1100" b="1" dirty="0" smtClean="0">
                <a:latin typeface="맑은 고딕"/>
                <a:ea typeface="맑은 고딕"/>
              </a:rPr>
              <a:t> </a:t>
            </a:r>
            <a:r>
              <a:rPr lang="ko-KR" altLang="en-US" sz="1100" b="1" dirty="0">
                <a:latin typeface="맑은 고딕"/>
                <a:ea typeface="맑은 고딕"/>
              </a:rPr>
              <a:t>서비스</a:t>
            </a:r>
          </a:p>
          <a:p>
            <a:pPr marL="179388" indent="-179388">
              <a:buClr>
                <a:srgbClr val="339966"/>
              </a:buClr>
              <a:buFont typeface="Wingdings"/>
              <a:buChar char="§"/>
              <a:defRPr lang="ko-KR" altLang="en-US"/>
            </a:pPr>
            <a:r>
              <a:rPr lang="ko-KR" altLang="en-US" sz="1100" b="1" dirty="0" smtClean="0">
                <a:latin typeface="맑은 고딕"/>
                <a:ea typeface="맑은 고딕"/>
              </a:rPr>
              <a:t>커뮤니티 서비스</a:t>
            </a:r>
            <a:endParaRPr lang="ko-KR" altLang="en-US" sz="1100" b="1" dirty="0">
              <a:latin typeface="맑은 고딕"/>
              <a:ea typeface="맑은 고딕"/>
            </a:endParaRPr>
          </a:p>
        </p:txBody>
      </p:sp>
      <p:grpSp>
        <p:nvGrpSpPr>
          <p:cNvPr id="11" name="그룹 121"/>
          <p:cNvGrpSpPr/>
          <p:nvPr/>
        </p:nvGrpSpPr>
        <p:grpSpPr>
          <a:xfrm>
            <a:off x="268288" y="1901372"/>
            <a:ext cx="8636000" cy="2814637"/>
            <a:chOff x="257971" y="2010695"/>
            <a:chExt cx="9338052" cy="2817248"/>
          </a:xfrm>
        </p:grpSpPr>
        <p:cxnSp>
          <p:nvCxnSpPr>
            <p:cNvPr id="12" name="직선 연결선 12"/>
            <p:cNvCxnSpPr/>
            <p:nvPr/>
          </p:nvCxnSpPr>
          <p:spPr>
            <a:xfrm rot="10800000" flipH="1" flipV="1">
              <a:off x="257971" y="3426469"/>
              <a:ext cx="3671708" cy="1589"/>
            </a:xfrm>
            <a:prstGeom prst="line">
              <a:avLst/>
            </a:prstGeom>
            <a:ln w="28575">
              <a:solidFill>
                <a:srgbClr val="339966"/>
              </a:solidFill>
              <a:headEnd type="triangl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3"/>
            <p:cNvCxnSpPr/>
            <p:nvPr/>
          </p:nvCxnSpPr>
          <p:spPr>
            <a:xfrm rot="10800000" flipV="1">
              <a:off x="5924314" y="3426469"/>
              <a:ext cx="3671709" cy="1589"/>
            </a:xfrm>
            <a:prstGeom prst="line">
              <a:avLst/>
            </a:prstGeom>
            <a:ln w="28575">
              <a:solidFill>
                <a:schemeClr val="accent6"/>
              </a:solidFill>
              <a:headEnd type="triangl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252"/>
            <p:cNvSpPr>
              <a:spLocks noChangeArrowheads="1"/>
            </p:cNvSpPr>
            <p:nvPr/>
          </p:nvSpPr>
          <p:spPr bwMode="gray">
            <a:xfrm flipH="1">
              <a:off x="3536044" y="2010695"/>
              <a:ext cx="2813197" cy="2817248"/>
            </a:xfrm>
            <a:prstGeom prst="ellipse">
              <a:avLst/>
            </a:prstGeom>
            <a:gradFill flip="none" rotWithShape="1">
              <a:gsLst>
                <a:gs pos="0">
                  <a:schemeClr val="accent5"/>
                </a:gs>
                <a:gs pos="71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 lang="ko-KR"/>
              </a:pPr>
              <a:endParaRPr lang="ko-KR" altLang="en-US">
                <a:latin typeface="+mn-lt"/>
                <a:ea typeface="+mn-ea"/>
              </a:endParaRPr>
            </a:p>
          </p:txBody>
        </p:sp>
        <p:sp>
          <p:nvSpPr>
            <p:cNvPr id="15" name="Oval 257"/>
            <p:cNvSpPr>
              <a:spLocks noChangeArrowheads="1"/>
            </p:cNvSpPr>
            <p:nvPr/>
          </p:nvSpPr>
          <p:spPr bwMode="gray">
            <a:xfrm flipH="1">
              <a:off x="3686367" y="2239910"/>
              <a:ext cx="2530227" cy="23408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lvl="0">
                <a:defRPr lang="ko-KR" altLang="en-US"/>
              </a:pPr>
              <a:endParaRPr lang="ko-KR" altLang="en-US">
                <a:latin typeface="맑은 고딕"/>
                <a:ea typeface="맑은 고딕"/>
              </a:endParaRPr>
            </a:p>
          </p:txBody>
        </p:sp>
      </p:grpSp>
      <p:sp>
        <p:nvSpPr>
          <p:cNvPr id="16" name="Text Box 1063"/>
          <p:cNvSpPr txBox="1">
            <a:spLocks noChangeArrowheads="1"/>
          </p:cNvSpPr>
          <p:nvPr/>
        </p:nvSpPr>
        <p:spPr>
          <a:xfrm>
            <a:off x="373063" y="3461884"/>
            <a:ext cx="3556000" cy="161582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lstStyle/>
          <a:p>
            <a:pPr marL="179388" indent="-18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Wingdings"/>
              <a:buChar char="§"/>
              <a:defRPr lang="ko-KR"/>
            </a:pPr>
            <a:r>
              <a:rPr lang="ko-KR" altLang="en-US" sz="1100" b="1" dirty="0" err="1">
                <a:latin typeface="맑은 고딕"/>
                <a:ea typeface="맑은 고딕"/>
              </a:rPr>
              <a:t>고객사</a:t>
            </a:r>
            <a:r>
              <a:rPr lang="ko-KR" altLang="en-US" sz="1100" b="1" dirty="0">
                <a:latin typeface="맑은 고딕"/>
                <a:ea typeface="맑은 고딕"/>
              </a:rPr>
              <a:t> 채용대행</a:t>
            </a:r>
          </a:p>
          <a:p>
            <a:pPr marL="179388" indent="-18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Wingdings"/>
              <a:buChar char="§"/>
              <a:defRPr lang="ko-KR"/>
            </a:pPr>
            <a:r>
              <a:rPr lang="ko-KR" altLang="en-US" sz="1100" b="1" dirty="0">
                <a:latin typeface="맑은 고딕"/>
                <a:ea typeface="맑은 고딕"/>
              </a:rPr>
              <a:t>전문 경영인 및 전문가 헤드헌팅 </a:t>
            </a:r>
          </a:p>
          <a:p>
            <a:pPr marL="179388" indent="-18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Wingdings"/>
              <a:buChar char="§"/>
              <a:defRPr lang="ko-KR"/>
            </a:pPr>
            <a:r>
              <a:rPr lang="ko-KR" altLang="en-US" sz="1100" b="1" dirty="0" err="1">
                <a:latin typeface="맑은 고딕"/>
                <a:ea typeface="맑은 고딕"/>
              </a:rPr>
              <a:t>고객사</a:t>
            </a:r>
            <a:r>
              <a:rPr lang="ko-KR" altLang="en-US" sz="1100" b="1" dirty="0">
                <a:latin typeface="맑은 고딕"/>
                <a:ea typeface="맑은 고딕"/>
              </a:rPr>
              <a:t> 모집에 투여하는 시간과 비용 절감</a:t>
            </a:r>
          </a:p>
          <a:p>
            <a:pPr marL="179388" indent="-180000">
              <a:lnSpc>
                <a:spcPct val="150000"/>
              </a:lnSpc>
              <a:buClr>
                <a:schemeClr val="accent5"/>
              </a:buClr>
              <a:buFont typeface="Wingdings"/>
              <a:buChar char="§"/>
              <a:defRPr lang="ko-KR"/>
            </a:pPr>
            <a:r>
              <a:rPr lang="ko-KR" altLang="en-US" sz="1100" b="1" dirty="0">
                <a:latin typeface="맑은 고딕"/>
                <a:ea typeface="맑은 고딕"/>
              </a:rPr>
              <a:t>인사 업무량 감소로 인한 기회비용 확보</a:t>
            </a:r>
          </a:p>
          <a:p>
            <a:pPr marL="179388" indent="-180000">
              <a:lnSpc>
                <a:spcPct val="150000"/>
              </a:lnSpc>
              <a:buClr>
                <a:schemeClr val="accent5"/>
              </a:buClr>
              <a:buFont typeface="Wingdings"/>
              <a:buChar char="§"/>
              <a:defRPr lang="ko-KR"/>
            </a:pPr>
            <a:r>
              <a:rPr lang="ko-KR" altLang="en-US" sz="1100" b="1" dirty="0" err="1">
                <a:latin typeface="맑은 고딕"/>
                <a:ea typeface="맑은 고딕"/>
              </a:rPr>
              <a:t>능력있는</a:t>
            </a:r>
            <a:r>
              <a:rPr lang="ko-KR" altLang="en-US" sz="1100" b="1" dirty="0">
                <a:latin typeface="맑은 고딕"/>
                <a:ea typeface="맑은 고딕"/>
              </a:rPr>
              <a:t> 인적 자원 </a:t>
            </a:r>
            <a:r>
              <a:rPr lang="ko-KR" altLang="en-US" sz="1100" b="1" dirty="0" smtClean="0">
                <a:latin typeface="맑은 고딕"/>
                <a:ea typeface="맑은 고딕"/>
              </a:rPr>
              <a:t>확보</a:t>
            </a:r>
            <a:endParaRPr lang="en-US" altLang="ko-KR" sz="1100" b="1" dirty="0">
              <a:latin typeface="맑은 고딕"/>
              <a:ea typeface="맑은 고딕"/>
            </a:endParaRPr>
          </a:p>
          <a:p>
            <a:pPr marL="179388" indent="-18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Wingdings"/>
              <a:buChar char="§"/>
              <a:defRPr lang="ko-KR"/>
            </a:pPr>
            <a:endParaRPr lang="en-US" altLang="ko-KR" sz="1100" b="1" dirty="0">
              <a:latin typeface="맑은 고딕"/>
              <a:ea typeface="맑은 고딕"/>
            </a:endParaRPr>
          </a:p>
        </p:txBody>
      </p:sp>
      <p:sp>
        <p:nvSpPr>
          <p:cNvPr id="18" name="TextBox 3"/>
          <p:cNvSpPr txBox="1"/>
          <p:nvPr/>
        </p:nvSpPr>
        <p:spPr>
          <a:xfrm>
            <a:off x="317991" y="622760"/>
            <a:ext cx="4254011" cy="307777"/>
          </a:xfrm>
          <a:prstGeom prst="rect">
            <a:avLst/>
          </a:prstGeom>
          <a:noFill/>
        </p:spPr>
        <p:txBody>
          <a:bodyPr wrap="square" lIns="72000" tIns="0" rIns="0" bIns="0">
            <a:spAutoFit/>
          </a:bodyPr>
          <a:lstStyle/>
          <a:p>
            <a:pPr lvl="0">
              <a:defRPr lang="ko-KR" altLang="en-US"/>
            </a:pPr>
            <a:r>
              <a:rPr lang="en-US" altLang="ko-KR" sz="2000" b="1">
                <a:solidFill>
                  <a:srgbClr val="4F81BD">
                    <a:lumMod val="75000"/>
                  </a:srgbClr>
                </a:solidFill>
                <a:latin typeface="나눔고딕 ExtraBold"/>
                <a:ea typeface="나눔고딕 ExtraBold"/>
              </a:rPr>
              <a:t>0</a:t>
            </a:r>
            <a:r>
              <a:rPr lang="ko-KR" altLang="en-US" sz="2000" b="1">
                <a:solidFill>
                  <a:srgbClr val="4F81BD">
                    <a:lumMod val="75000"/>
                  </a:srgbClr>
                </a:solidFill>
                <a:latin typeface="나눔고딕 ExtraBold"/>
                <a:ea typeface="나눔고딕 ExtraBold"/>
              </a:rPr>
              <a:t>3</a:t>
            </a:r>
            <a:r>
              <a:rPr lang="en-US" altLang="ko-KR" sz="2000" b="1">
                <a:solidFill>
                  <a:srgbClr val="4F81BD">
                    <a:lumMod val="75000"/>
                  </a:srgbClr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sz="2000" b="1">
                <a:solidFill>
                  <a:srgbClr val="4F81BD">
                    <a:lumMod val="75000"/>
                  </a:srgbClr>
                </a:solidFill>
                <a:latin typeface="나눔고딕 ExtraBold"/>
                <a:ea typeface="나눔고딕 ExtraBold"/>
              </a:rPr>
              <a:t>사업분야</a:t>
            </a:r>
          </a:p>
        </p:txBody>
      </p:sp>
      <p:sp>
        <p:nvSpPr>
          <p:cNvPr id="29" name="슬라이드 번호 개체 틀 16"/>
          <p:cNvSpPr txBox="1">
            <a:spLocks/>
          </p:cNvSpPr>
          <p:nvPr/>
        </p:nvSpPr>
        <p:spPr>
          <a:xfrm>
            <a:off x="4427984" y="6453336"/>
            <a:ext cx="395536" cy="28803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666E4-9C68-4FB6-94B5-15E482471F65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56" y="2800262"/>
            <a:ext cx="1876687" cy="12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15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31"/>
          <p:cNvSpPr/>
          <p:nvPr/>
        </p:nvSpPr>
        <p:spPr>
          <a:xfrm>
            <a:off x="357158" y="2428868"/>
            <a:ext cx="3456000" cy="1296000"/>
          </a:xfrm>
          <a:prstGeom prst="roundRect">
            <a:avLst>
              <a:gd name="adj" fmla="val 530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400" b="1">
              <a:latin typeface="나눔고딕"/>
              <a:ea typeface="나눔고딕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7991" y="622760"/>
            <a:ext cx="4254011" cy="307777"/>
          </a:xfrm>
          <a:prstGeom prst="rect">
            <a:avLst/>
          </a:prstGeom>
          <a:noFill/>
        </p:spPr>
        <p:txBody>
          <a:bodyPr wrap="square" lIns="72000" tIns="0" rIns="0" bIns="0">
            <a:spAutoFit/>
          </a:bodyPr>
          <a:lstStyle/>
          <a:p>
            <a:pPr lvl="0">
              <a:defRPr lang="ko-KR" altLang="en-US"/>
            </a:pPr>
            <a:r>
              <a:rPr lang="en-US" altLang="ko-KR" sz="2000" b="1">
                <a:solidFill>
                  <a:srgbClr val="4F81BD">
                    <a:lumMod val="75000"/>
                  </a:srgbClr>
                </a:solidFill>
                <a:latin typeface="나눔고딕 ExtraBold"/>
                <a:ea typeface="나눔고딕 ExtraBold"/>
              </a:rPr>
              <a:t>04. </a:t>
            </a:r>
            <a:r>
              <a:rPr lang="ko-KR" altLang="en-US" sz="2000" b="1">
                <a:solidFill>
                  <a:srgbClr val="4F81BD">
                    <a:lumMod val="75000"/>
                  </a:srgbClr>
                </a:solidFill>
                <a:latin typeface="나눔고딕 ExtraBold"/>
                <a:ea typeface="나눔고딕 ExtraBold"/>
              </a:rPr>
              <a:t>경영 방침</a:t>
            </a:r>
          </a:p>
        </p:txBody>
      </p:sp>
      <p:grpSp>
        <p:nvGrpSpPr>
          <p:cNvPr id="4" name="그룹 1"/>
          <p:cNvGrpSpPr/>
          <p:nvPr/>
        </p:nvGrpSpPr>
        <p:grpSpPr>
          <a:xfrm>
            <a:off x="325795" y="1058786"/>
            <a:ext cx="8713687" cy="5178526"/>
            <a:chOff x="325795" y="1058786"/>
            <a:chExt cx="8713687" cy="5178526"/>
          </a:xfrm>
        </p:grpSpPr>
        <p:sp>
          <p:nvSpPr>
            <p:cNvPr id="5" name="모서리가 둥근 직사각형 38"/>
            <p:cNvSpPr/>
            <p:nvPr/>
          </p:nvSpPr>
          <p:spPr>
            <a:xfrm>
              <a:off x="5354360" y="5697313"/>
              <a:ext cx="3456000" cy="539999"/>
            </a:xfrm>
            <a:prstGeom prst="roundRect">
              <a:avLst>
                <a:gd name="adj" fmla="val 7848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3000">
                  <a:srgbClr val="227D9A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latinLnBrk="0">
                <a:defRPr lang="ko-KR"/>
              </a:pPr>
              <a:r>
                <a:rPr lang="ko-KR" altLang="en-US" sz="14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나눔고딕"/>
                  <a:ea typeface="나눔고딕"/>
                </a:rPr>
                <a:t>풍부한 서비스 </a:t>
              </a:r>
              <a:r>
                <a:rPr lang="en-US" altLang="ko-KR" sz="14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나눔고딕"/>
                  <a:ea typeface="나눔고딕"/>
                </a:rPr>
                <a:t>Know-How </a:t>
              </a:r>
              <a:r>
                <a:rPr lang="ko-KR" altLang="en-US" sz="14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나눔고딕"/>
                  <a:ea typeface="나눔고딕"/>
                </a:rPr>
                <a:t>축적</a:t>
              </a:r>
              <a:endParaRPr lang="en-US" altLang="ko-KR" sz="14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나눔고딕"/>
                <a:ea typeface="나눔고딕"/>
              </a:endParaRPr>
            </a:p>
          </p:txBody>
        </p:sp>
        <p:grpSp>
          <p:nvGrpSpPr>
            <p:cNvPr id="6" name="Group 31"/>
            <p:cNvGrpSpPr/>
            <p:nvPr/>
          </p:nvGrpSpPr>
          <p:grpSpPr>
            <a:xfrm>
              <a:off x="2075088" y="1428203"/>
              <a:ext cx="4987925" cy="612651"/>
              <a:chOff x="860" y="1224"/>
              <a:chExt cx="2600" cy="408"/>
            </a:xfrm>
          </p:grpSpPr>
          <p:sp>
            <p:nvSpPr>
              <p:cNvPr id="7" name="Freeform 34"/>
              <p:cNvSpPr/>
              <p:nvPr/>
            </p:nvSpPr>
            <p:spPr bwMode="gray">
              <a:xfrm>
                <a:off x="1440" y="1224"/>
                <a:ext cx="1445" cy="408"/>
              </a:xfrm>
              <a:custGeom>
                <a:avLst/>
                <a:gdLst/>
                <a:ahLst/>
                <a:cxnLst>
                  <a:cxn ang="0">
                    <a:pos x="211" y="408"/>
                  </a:cxn>
                  <a:cxn ang="0">
                    <a:pos x="388" y="184"/>
                  </a:cxn>
                  <a:cxn ang="0">
                    <a:pos x="0" y="264"/>
                  </a:cxn>
                  <a:cxn ang="0">
                    <a:pos x="725" y="0"/>
                  </a:cxn>
                  <a:cxn ang="0">
                    <a:pos x="1445" y="264"/>
                  </a:cxn>
                  <a:cxn ang="0">
                    <a:pos x="1061" y="182"/>
                  </a:cxn>
                  <a:cxn ang="0">
                    <a:pos x="1245" y="408"/>
                  </a:cxn>
                  <a:cxn ang="0">
                    <a:pos x="211" y="408"/>
                  </a:cxn>
                </a:cxnLst>
                <a:rect l="0" t="0" r="r" b="b"/>
                <a:pathLst>
                  <a:path w="1445" h="408">
                    <a:moveTo>
                      <a:pt x="211" y="408"/>
                    </a:moveTo>
                    <a:lnTo>
                      <a:pt x="388" y="184"/>
                    </a:lnTo>
                    <a:lnTo>
                      <a:pt x="0" y="264"/>
                    </a:lnTo>
                    <a:lnTo>
                      <a:pt x="725" y="0"/>
                    </a:lnTo>
                    <a:lnTo>
                      <a:pt x="1445" y="264"/>
                    </a:lnTo>
                    <a:lnTo>
                      <a:pt x="1061" y="182"/>
                    </a:lnTo>
                    <a:lnTo>
                      <a:pt x="1245" y="408"/>
                    </a:lnTo>
                    <a:lnTo>
                      <a:pt x="211" y="40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DDDDD"/>
                  </a:gs>
                  <a:gs pos="100000">
                    <a:srgbClr val="DDDDDD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 cap="flat" cmpd="sng">
                <a:noFill/>
                <a:prstDash val="solid"/>
                <a:round/>
              </a:ln>
              <a:effectLst>
                <a:outerShdw dist="25400" dir="16200000" algn="ctr" rotWithShape="0">
                  <a:schemeClr val="bg1"/>
                </a:outerShdw>
              </a:effectLst>
            </p:spPr>
            <p:txBody>
              <a:bodyPr/>
              <a:lstStyle/>
              <a:p>
                <a:pPr>
                  <a:defRPr lang="ko-KR"/>
                </a:pPr>
                <a:endParaRPr lang="ko-KR" altLang="en-US" b="1">
                  <a:latin typeface="+mj-lt"/>
                </a:endParaRPr>
              </a:p>
            </p:txBody>
          </p:sp>
          <p:sp>
            <p:nvSpPr>
              <p:cNvPr id="8" name="Freeform 32"/>
              <p:cNvSpPr/>
              <p:nvPr/>
            </p:nvSpPr>
            <p:spPr bwMode="gray">
              <a:xfrm>
                <a:off x="860" y="1424"/>
                <a:ext cx="944" cy="208"/>
              </a:xfrm>
              <a:custGeom>
                <a:avLst/>
                <a:gdLst>
                  <a:gd name="T0" fmla="*/ 764 w 944"/>
                  <a:gd name="T1" fmla="*/ 208 h 208"/>
                  <a:gd name="T2" fmla="*/ 944 w 944"/>
                  <a:gd name="T3" fmla="*/ 0 h 208"/>
                  <a:gd name="T4" fmla="*/ 0 w 944"/>
                  <a:gd name="T5" fmla="*/ 208 h 208"/>
                  <a:gd name="T6" fmla="*/ 764 w 944"/>
                  <a:gd name="T7" fmla="*/ 208 h 2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44"/>
                  <a:gd name="T13" fmla="*/ 0 h 208"/>
                  <a:gd name="T14" fmla="*/ 944 w 944"/>
                  <a:gd name="T15" fmla="*/ 208 h 2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44" h="208">
                    <a:moveTo>
                      <a:pt x="764" y="208"/>
                    </a:moveTo>
                    <a:lnTo>
                      <a:pt x="944" y="0"/>
                    </a:lnTo>
                    <a:lnTo>
                      <a:pt x="0" y="208"/>
                    </a:lnTo>
                    <a:lnTo>
                      <a:pt x="764" y="20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DDDDD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 lvl="0">
                  <a:defRPr lang="ko-KR" altLang="en-US"/>
                </a:pPr>
                <a:endParaRPr lang="ko-KR" altLang="en-US" b="1">
                  <a:latin typeface="+mj-lt"/>
                </a:endParaRPr>
              </a:p>
            </p:txBody>
          </p:sp>
          <p:sp>
            <p:nvSpPr>
              <p:cNvPr id="9" name="Freeform 33"/>
              <p:cNvSpPr/>
              <p:nvPr/>
            </p:nvSpPr>
            <p:spPr bwMode="gray">
              <a:xfrm>
                <a:off x="2528" y="1420"/>
                <a:ext cx="932" cy="212"/>
              </a:xfrm>
              <a:custGeom>
                <a:avLst/>
                <a:gdLst>
                  <a:gd name="T0" fmla="*/ 180 w 932"/>
                  <a:gd name="T1" fmla="*/ 212 h 212"/>
                  <a:gd name="T2" fmla="*/ 0 w 932"/>
                  <a:gd name="T3" fmla="*/ 0 h 212"/>
                  <a:gd name="T4" fmla="*/ 932 w 932"/>
                  <a:gd name="T5" fmla="*/ 212 h 212"/>
                  <a:gd name="T6" fmla="*/ 180 w 932"/>
                  <a:gd name="T7" fmla="*/ 212 h 2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32"/>
                  <a:gd name="T13" fmla="*/ 0 h 212"/>
                  <a:gd name="T14" fmla="*/ 932 w 932"/>
                  <a:gd name="T15" fmla="*/ 212 h 2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32" h="212">
                    <a:moveTo>
                      <a:pt x="180" y="212"/>
                    </a:moveTo>
                    <a:lnTo>
                      <a:pt x="0" y="0"/>
                    </a:lnTo>
                    <a:lnTo>
                      <a:pt x="932" y="212"/>
                    </a:lnTo>
                    <a:lnTo>
                      <a:pt x="180" y="21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DDDDD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 lvl="0">
                  <a:defRPr lang="ko-KR" altLang="en-US"/>
                </a:pPr>
                <a:endParaRPr lang="ko-KR" altLang="en-US" b="1">
                  <a:latin typeface="+mj-lt"/>
                </a:endParaRPr>
              </a:p>
            </p:txBody>
          </p:sp>
        </p:grpSp>
        <p:sp>
          <p:nvSpPr>
            <p:cNvPr id="10" name="모서리가 둥근 직사각형 44"/>
            <p:cNvSpPr/>
            <p:nvPr/>
          </p:nvSpPr>
          <p:spPr>
            <a:xfrm>
              <a:off x="5358764" y="4188979"/>
              <a:ext cx="3456000" cy="1424493"/>
            </a:xfrm>
            <a:prstGeom prst="roundRect">
              <a:avLst>
                <a:gd name="adj" fmla="val 530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400" b="1">
                <a:latin typeface="나눔고딕"/>
                <a:ea typeface="나눔고딕"/>
              </a:endParaRPr>
            </a:p>
          </p:txBody>
        </p:sp>
        <p:sp>
          <p:nvSpPr>
            <p:cNvPr id="11" name="모서리가 둥근 직사각형 45"/>
            <p:cNvSpPr/>
            <p:nvPr/>
          </p:nvSpPr>
          <p:spPr>
            <a:xfrm>
              <a:off x="5358764" y="2496912"/>
              <a:ext cx="3456000" cy="1296000"/>
            </a:xfrm>
            <a:prstGeom prst="roundRect">
              <a:avLst>
                <a:gd name="adj" fmla="val 530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400" b="1">
                <a:latin typeface="나눔고딕"/>
                <a:ea typeface="나눔고딕"/>
              </a:endParaRPr>
            </a:p>
          </p:txBody>
        </p:sp>
        <p:sp>
          <p:nvSpPr>
            <p:cNvPr id="12" name="Rectangle 90"/>
            <p:cNvSpPr>
              <a:spLocks noChangeArrowheads="1"/>
            </p:cNvSpPr>
            <p:nvPr/>
          </p:nvSpPr>
          <p:spPr>
            <a:xfrm>
              <a:off x="5853852" y="2557313"/>
              <a:ext cx="3185630" cy="1183158"/>
            </a:xfrm>
            <a:prstGeom prst="rect">
              <a:avLst/>
            </a:prstGeom>
            <a:noFill/>
            <a:ln w="12700">
              <a:noFill/>
              <a:miter/>
            </a:ln>
          </p:spPr>
          <p:txBody>
            <a:bodyPr wrap="none" anchor="ctr"/>
            <a:lstStyle/>
            <a:p>
              <a:pPr defTabSz="726563" latinLnBrk="0">
                <a:lnSpc>
                  <a:spcPct val="120000"/>
                </a:lnSpc>
                <a:defRPr lang="ko-KR" altLang="en-US"/>
              </a:pPr>
              <a:endParaRPr lang="en-US" altLang="ko-KR" sz="900" b="1" dirty="0">
                <a:latin typeface="나눔고딕"/>
                <a:ea typeface="나눔고딕"/>
              </a:endParaRPr>
            </a:p>
            <a:p>
              <a:pPr marL="171450" indent="-171450" defTabSz="726563" latinLnBrk="0">
                <a:lnSpc>
                  <a:spcPct val="120000"/>
                </a:lnSpc>
                <a:buFont typeface="Arial"/>
                <a:buChar char="•"/>
                <a:defRPr lang="ko-KR" altLang="en-US"/>
              </a:pPr>
              <a:r>
                <a:rPr lang="ko-KR" altLang="en-US" sz="1050" b="1" dirty="0">
                  <a:solidFill>
                    <a:prstClr val="black"/>
                  </a:solidFill>
                  <a:latin typeface="나눔고딕"/>
                  <a:ea typeface="나눔고딕"/>
                </a:rPr>
                <a:t>체계적인 복지계획 수립으로 웃는 사업장 운영</a:t>
              </a:r>
            </a:p>
            <a:p>
              <a:pPr marL="171450" indent="-171450" defTabSz="726563" latinLnBrk="0">
                <a:lnSpc>
                  <a:spcPct val="120000"/>
                </a:lnSpc>
                <a:buFont typeface="Arial"/>
                <a:buChar char="•"/>
                <a:defRPr lang="ko-KR" altLang="en-US"/>
              </a:pPr>
              <a:r>
                <a:rPr lang="ko-KR" altLang="en-US" sz="1050" b="1" dirty="0">
                  <a:solidFill>
                    <a:prstClr val="black"/>
                  </a:solidFill>
                  <a:latin typeface="나눔고딕"/>
                  <a:ea typeface="나눔고딕"/>
                </a:rPr>
                <a:t>통합시스템 운영으로 관리포인트 분배하여</a:t>
              </a:r>
            </a:p>
            <a:p>
              <a:pPr marL="171450" indent="-171450" defTabSz="726563" latinLnBrk="0">
                <a:lnSpc>
                  <a:spcPct val="120000"/>
                </a:lnSpc>
                <a:defRPr lang="ko-KR" altLang="en-US"/>
              </a:pPr>
              <a:r>
                <a:rPr lang="en-US" altLang="ko-KR" sz="1050" b="1" dirty="0">
                  <a:solidFill>
                    <a:prstClr val="black"/>
                  </a:solidFill>
                  <a:latin typeface="나눔고딕"/>
                  <a:ea typeface="나눔고딕"/>
                </a:rPr>
                <a:t>   </a:t>
              </a:r>
              <a:r>
                <a:rPr lang="en-US" altLang="ko-KR" sz="1050" b="1" dirty="0" smtClean="0">
                  <a:solidFill>
                    <a:prstClr val="black"/>
                  </a:solidFill>
                  <a:latin typeface="나눔고딕"/>
                  <a:ea typeface="나눔고딕"/>
                </a:rPr>
                <a:t> </a:t>
              </a:r>
              <a:r>
                <a:rPr lang="ko-KR" altLang="en-US" sz="1050" b="1" dirty="0">
                  <a:solidFill>
                    <a:prstClr val="black"/>
                  </a:solidFill>
                  <a:latin typeface="나눔고딕"/>
                  <a:ea typeface="나눔고딕"/>
                </a:rPr>
                <a:t>체계화된 유지관리 및 업무 양극화 방지</a:t>
              </a:r>
              <a:endParaRPr lang="ko-KR" altLang="en-US" sz="1000" b="1" dirty="0">
                <a:latin typeface="나눔고딕"/>
                <a:ea typeface="나눔고딕"/>
              </a:endParaRPr>
            </a:p>
          </p:txBody>
        </p:sp>
        <p:sp>
          <p:nvSpPr>
            <p:cNvPr id="13" name="모서리가 둥근 직사각형 47"/>
            <p:cNvSpPr/>
            <p:nvPr/>
          </p:nvSpPr>
          <p:spPr>
            <a:xfrm>
              <a:off x="325795" y="4188979"/>
              <a:ext cx="3564000" cy="1424493"/>
            </a:xfrm>
            <a:prstGeom prst="roundRect">
              <a:avLst>
                <a:gd name="adj" fmla="val 530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400" b="1">
                <a:latin typeface="나눔고딕"/>
                <a:ea typeface="나눔고딕"/>
              </a:endParaRPr>
            </a:p>
          </p:txBody>
        </p:sp>
        <p:grpSp>
          <p:nvGrpSpPr>
            <p:cNvPr id="14" name="그룹 49"/>
            <p:cNvGrpSpPr/>
            <p:nvPr/>
          </p:nvGrpSpPr>
          <p:grpSpPr>
            <a:xfrm>
              <a:off x="3203848" y="2799034"/>
              <a:ext cx="2681329" cy="2536455"/>
              <a:chOff x="3593787" y="2157837"/>
              <a:chExt cx="2681329" cy="2536455"/>
            </a:xfrm>
          </p:grpSpPr>
          <p:pic>
            <p:nvPicPr>
              <p:cNvPr id="15" name="Picture 4"/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tretch>
                <a:fillRect/>
              </a:stretch>
            </p:blipFill>
            <p:spPr>
              <a:xfrm>
                <a:off x="3632699" y="2157837"/>
                <a:ext cx="2642417" cy="253645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16" name="TextBox 55"/>
              <p:cNvSpPr txBox="1"/>
              <p:nvPr/>
            </p:nvSpPr>
            <p:spPr>
              <a:xfrm>
                <a:off x="3733283" y="2571779"/>
                <a:ext cx="106198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 lang="ko-KR" altLang="en-US"/>
                </a:pPr>
                <a:r>
                  <a:rPr lang="ko-KR" altLang="en-US" sz="1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40"/>
                        </a:srgbClr>
                      </a:outerShdw>
                    </a:effectLst>
                    <a:latin typeface="+mj-lt"/>
                  </a:rPr>
                  <a:t>신뢰경영</a:t>
                </a:r>
              </a:p>
            </p:txBody>
          </p:sp>
          <p:sp>
            <p:nvSpPr>
              <p:cNvPr id="17" name="TextBox 56"/>
              <p:cNvSpPr txBox="1"/>
              <p:nvPr/>
            </p:nvSpPr>
            <p:spPr>
              <a:xfrm>
                <a:off x="5133458" y="2644367"/>
                <a:ext cx="1061984" cy="20058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 lang="ko-KR" altLang="en-US"/>
                </a:pPr>
                <a:r>
                  <a:rPr lang="ko-KR" altLang="en-US" sz="1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40"/>
                        </a:srgbClr>
                      </a:outerShdw>
                    </a:effectLst>
                    <a:latin typeface="+mj-lt"/>
                  </a:rPr>
                  <a:t>미래경영</a:t>
                </a:r>
                <a:endParaRPr lang="ko-KR" altLang="en-US" sz="1400" b="1">
                  <a:solidFill>
                    <a:schemeClr val="bg1"/>
                  </a:solidFill>
                  <a:effectLst>
                    <a:outerShdw blurRad="38100" dist="381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8" name="TextBox 57"/>
              <p:cNvSpPr txBox="1"/>
              <p:nvPr/>
            </p:nvSpPr>
            <p:spPr>
              <a:xfrm>
                <a:off x="3593787" y="3958519"/>
                <a:ext cx="1191955" cy="2942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 lang="ko-KR" altLang="en-US"/>
                </a:pPr>
                <a:r>
                  <a:rPr lang="ko-KR" altLang="en-US" sz="1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40"/>
                        </a:srgbClr>
                      </a:outerShdw>
                    </a:effectLst>
                    <a:latin typeface="+mj-lt"/>
                  </a:rPr>
                  <a:t>시스템 경영</a:t>
                </a:r>
              </a:p>
            </p:txBody>
          </p:sp>
          <p:sp>
            <p:nvSpPr>
              <p:cNvPr id="19" name="TextBox 58"/>
              <p:cNvSpPr txBox="1"/>
              <p:nvPr/>
            </p:nvSpPr>
            <p:spPr>
              <a:xfrm>
                <a:off x="5133458" y="3769712"/>
                <a:ext cx="1061984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 lang="ko-KR" altLang="en-US"/>
                </a:pPr>
                <a:endParaRPr lang="ko-KR" alt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20" name="Rectangle 90"/>
            <p:cNvSpPr>
              <a:spLocks noChangeArrowheads="1"/>
            </p:cNvSpPr>
            <p:nvPr/>
          </p:nvSpPr>
          <p:spPr>
            <a:xfrm>
              <a:off x="325795" y="2530474"/>
              <a:ext cx="3780000" cy="1183158"/>
            </a:xfrm>
            <a:prstGeom prst="rect">
              <a:avLst/>
            </a:prstGeom>
            <a:noFill/>
            <a:ln w="12700">
              <a:noFill/>
              <a:miter/>
            </a:ln>
          </p:spPr>
          <p:txBody>
            <a:bodyPr wrap="none" anchor="ctr"/>
            <a:lstStyle/>
            <a:p>
              <a:pPr defTabSz="726563" latinLnBrk="0">
                <a:lnSpc>
                  <a:spcPct val="120000"/>
                </a:lnSpc>
                <a:buFont typeface="Arial"/>
                <a:buChar char="•"/>
                <a:defRPr lang="ko-KR" altLang="en-US"/>
              </a:pPr>
              <a:r>
                <a:rPr lang="en-US" altLang="ko-KR" sz="1050" b="1">
                  <a:latin typeface="나눔고딕"/>
                  <a:ea typeface="나눔고딕"/>
                </a:rPr>
                <a:t> </a:t>
              </a:r>
              <a:r>
                <a:rPr lang="ko-KR" altLang="en-US" sz="1050" b="1">
                  <a:latin typeface="나눔고딕"/>
                  <a:ea typeface="나눔고딕"/>
                </a:rPr>
                <a:t>다양한 관리 서비스 경험을 바탕으로</a:t>
              </a:r>
            </a:p>
            <a:p>
              <a:pPr defTabSz="726563" latinLnBrk="0">
                <a:lnSpc>
                  <a:spcPct val="120000"/>
                </a:lnSpc>
                <a:defRPr lang="ko-KR" altLang="en-US"/>
              </a:pPr>
              <a:r>
                <a:rPr lang="en-US" altLang="ko-KR" sz="1050" b="1">
                  <a:latin typeface="나눔고딕"/>
                  <a:ea typeface="나눔고딕"/>
                </a:rPr>
                <a:t>  </a:t>
              </a:r>
              <a:r>
                <a:rPr lang="ko-KR" altLang="en-US" sz="1050" b="1">
                  <a:latin typeface="나눔고딕"/>
                  <a:ea typeface="나눔고딕"/>
                </a:rPr>
                <a:t> </a:t>
              </a:r>
              <a:r>
                <a:rPr lang="en-US" altLang="ko-KR" sz="1050" b="1">
                  <a:latin typeface="나눔고딕"/>
                  <a:ea typeface="나눔고딕"/>
                </a:rPr>
                <a:t>Total Solution </a:t>
              </a:r>
              <a:r>
                <a:rPr lang="ko-KR" altLang="en-US" sz="1050" b="1">
                  <a:latin typeface="나눔고딕"/>
                  <a:ea typeface="나눔고딕"/>
                </a:rPr>
                <a:t>제공</a:t>
              </a:r>
            </a:p>
            <a:p>
              <a:pPr defTabSz="726563" latinLnBrk="0">
                <a:lnSpc>
                  <a:spcPct val="120000"/>
                </a:lnSpc>
                <a:buFont typeface="Arial"/>
                <a:buChar char="•"/>
                <a:defRPr lang="ko-KR" altLang="en-US"/>
              </a:pPr>
              <a:r>
                <a:rPr lang="en-US" altLang="ko-KR" sz="1050" b="1">
                  <a:latin typeface="나눔고딕"/>
                  <a:ea typeface="나눔고딕"/>
                </a:rPr>
                <a:t> </a:t>
              </a:r>
              <a:r>
                <a:rPr lang="ko-KR" altLang="en-US" sz="1050" b="1">
                  <a:latin typeface="나눔고딕"/>
                  <a:ea typeface="나눔고딕"/>
                </a:rPr>
                <a:t>투명한 행정관리로 신뢰받는 기업서비스 제공</a:t>
              </a:r>
              <a:endParaRPr lang="en-US" altLang="ko-KR" sz="1050" b="1">
                <a:latin typeface="나눔고딕"/>
                <a:ea typeface="나눔고딕"/>
              </a:endParaRPr>
            </a:p>
          </p:txBody>
        </p:sp>
        <p:sp>
          <p:nvSpPr>
            <p:cNvPr id="21" name="Rectangle 90"/>
            <p:cNvSpPr>
              <a:spLocks noChangeArrowheads="1"/>
            </p:cNvSpPr>
            <p:nvPr/>
          </p:nvSpPr>
          <p:spPr>
            <a:xfrm>
              <a:off x="325795" y="4346366"/>
              <a:ext cx="3672408" cy="1183158"/>
            </a:xfrm>
            <a:prstGeom prst="rect">
              <a:avLst/>
            </a:prstGeom>
            <a:noFill/>
            <a:ln w="12700">
              <a:noFill/>
              <a:miter/>
            </a:ln>
          </p:spPr>
          <p:txBody>
            <a:bodyPr wrap="none" anchor="ctr"/>
            <a:lstStyle/>
            <a:p>
              <a:pPr marL="85725" indent="-85725" defTabSz="726563" latinLnBrk="0">
                <a:lnSpc>
                  <a:spcPct val="120000"/>
                </a:lnSpc>
                <a:buFont typeface="Arial"/>
                <a:buChar char="•"/>
                <a:defRPr lang="ko-KR" altLang="en-US"/>
              </a:pPr>
              <a:r>
                <a:rPr lang="ko-KR" altLang="en-US" sz="1000" b="1">
                  <a:latin typeface="나눔고딕"/>
                  <a:ea typeface="나눔고딕"/>
                </a:rPr>
                <a:t>전문인력 양성을 위한 직무교육 시스템 제공</a:t>
              </a:r>
            </a:p>
            <a:p>
              <a:pPr marL="85725" indent="-85725" defTabSz="726563" latinLnBrk="0">
                <a:lnSpc>
                  <a:spcPct val="120000"/>
                </a:lnSpc>
                <a:buFont typeface="Arial"/>
                <a:buChar char="•"/>
                <a:defRPr lang="ko-KR" altLang="en-US"/>
              </a:pPr>
              <a:r>
                <a:rPr lang="ko-KR" altLang="en-US" sz="1000" b="1">
                  <a:latin typeface="나눔고딕"/>
                  <a:ea typeface="나눔고딕"/>
                </a:rPr>
                <a:t>저비용 고효율 시스템 추구</a:t>
              </a:r>
              <a:endParaRPr lang="en-US" altLang="ko-KR" sz="1050" b="1">
                <a:latin typeface="나눔고딕"/>
                <a:ea typeface="나눔고딕"/>
              </a:endParaRPr>
            </a:p>
          </p:txBody>
        </p:sp>
        <p:sp>
          <p:nvSpPr>
            <p:cNvPr id="22" name="Rectangle 90"/>
            <p:cNvSpPr>
              <a:spLocks noChangeArrowheads="1"/>
            </p:cNvSpPr>
            <p:nvPr/>
          </p:nvSpPr>
          <p:spPr>
            <a:xfrm>
              <a:off x="5853852" y="4314080"/>
              <a:ext cx="3185630" cy="1183158"/>
            </a:xfrm>
            <a:prstGeom prst="rect">
              <a:avLst/>
            </a:prstGeom>
            <a:noFill/>
            <a:ln w="12700">
              <a:noFill/>
              <a:miter/>
            </a:ln>
          </p:spPr>
          <p:txBody>
            <a:bodyPr wrap="none" anchor="ctr"/>
            <a:lstStyle/>
            <a:p>
              <a:pPr marL="85725" indent="-85725" defTabSz="726563" latinLnBrk="0">
                <a:lnSpc>
                  <a:spcPct val="120000"/>
                </a:lnSpc>
                <a:buFont typeface="Arial"/>
                <a:buChar char="•"/>
                <a:defRPr lang="ko-KR" altLang="en-US"/>
              </a:pPr>
              <a:r>
                <a:rPr lang="ko-KR" altLang="en-US" sz="1050" b="1" dirty="0">
                  <a:latin typeface="나눔고딕"/>
                  <a:ea typeface="나눔고딕"/>
                </a:rPr>
                <a:t>영역별 전문가 배치</a:t>
              </a:r>
            </a:p>
            <a:p>
              <a:pPr marL="85725" indent="-85725" defTabSz="726563" latinLnBrk="0">
                <a:lnSpc>
                  <a:spcPct val="120000"/>
                </a:lnSpc>
                <a:buFont typeface="Arial"/>
                <a:buChar char="•"/>
                <a:defRPr lang="ko-KR" altLang="en-US"/>
              </a:pPr>
              <a:r>
                <a:rPr lang="ko-KR" altLang="en-US" sz="1050" b="1" dirty="0">
                  <a:latin typeface="나눔고딕"/>
                  <a:ea typeface="나눔고딕"/>
                </a:rPr>
                <a:t>전문인력 보유에 따른 관리 </a:t>
              </a:r>
              <a:r>
                <a:rPr lang="en-US" altLang="ko-KR" sz="1050" b="1" dirty="0">
                  <a:latin typeface="나눔고딕"/>
                  <a:ea typeface="나눔고딕"/>
                </a:rPr>
                <a:t>Know-how </a:t>
              </a:r>
              <a:r>
                <a:rPr lang="ko-KR" altLang="en-US" sz="1050" b="1" dirty="0">
                  <a:latin typeface="나눔고딕"/>
                  <a:ea typeface="나눔고딕"/>
                </a:rPr>
                <a:t>제공</a:t>
              </a:r>
            </a:p>
            <a:p>
              <a:pPr marL="85725" indent="-85725" defTabSz="726563" latinLnBrk="0">
                <a:lnSpc>
                  <a:spcPct val="120000"/>
                </a:lnSpc>
                <a:buFont typeface="Arial"/>
                <a:buChar char="•"/>
                <a:defRPr lang="ko-KR" altLang="en-US"/>
              </a:pPr>
              <a:r>
                <a:rPr lang="ko-KR" altLang="en-US" sz="1050" b="1" dirty="0" smtClean="0">
                  <a:latin typeface="나눔고딕"/>
                  <a:ea typeface="나눔고딕"/>
                </a:rPr>
                <a:t>축적된 </a:t>
              </a:r>
              <a:r>
                <a:rPr lang="ko-KR" altLang="en-US" sz="1050" b="1" dirty="0">
                  <a:latin typeface="나눔고딕"/>
                  <a:ea typeface="나눔고딕"/>
                </a:rPr>
                <a:t>기술로 전문인력 양성</a:t>
              </a:r>
              <a:endParaRPr lang="en-US" altLang="ko-KR" sz="1050" b="1" dirty="0">
                <a:latin typeface="나눔고딕"/>
                <a:ea typeface="나눔고딕"/>
              </a:endParaRPr>
            </a:p>
          </p:txBody>
        </p:sp>
        <p:sp>
          <p:nvSpPr>
            <p:cNvPr id="23" name="부제목 2"/>
            <p:cNvSpPr txBox="1"/>
            <p:nvPr/>
          </p:nvSpPr>
          <p:spPr>
            <a:xfrm>
              <a:off x="325795" y="1058786"/>
              <a:ext cx="8484565" cy="44648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/>
            <a:lstStyle/>
            <a:p>
              <a:pPr marL="341313" indent="-341313" algn="ctr" eaLnBrk="0" hangingPunct="0">
                <a:spcBef>
                  <a:spcPct val="20000"/>
                </a:spcBef>
                <a:buFont typeface="맑은 고딕"/>
                <a:buNone/>
                <a:defRPr lang="ko-KR" altLang="en-US"/>
              </a:pPr>
              <a:r>
                <a:rPr lang="en-US" altLang="ko-KR" sz="2000" b="1" i="1" u="sng" dirty="0">
                  <a:solidFill>
                    <a:schemeClr val="accent1">
                      <a:lumMod val="75000"/>
                    </a:schemeClr>
                  </a:solidFill>
                  <a:latin typeface="나눔고딕 ExtraBold"/>
                  <a:ea typeface="나눔고딕 ExtraBold"/>
                </a:rPr>
                <a:t>‘</a:t>
              </a:r>
              <a:r>
                <a:rPr lang="ko-KR" altLang="en-US" sz="2000" b="1" i="1" u="sng" dirty="0">
                  <a:solidFill>
                    <a:schemeClr val="accent1">
                      <a:lumMod val="75000"/>
                    </a:schemeClr>
                  </a:solidFill>
                  <a:latin typeface="나눔고딕 ExtraBold"/>
                  <a:ea typeface="나눔고딕 ExtraBold"/>
                </a:rPr>
                <a:t>고객의</a:t>
              </a:r>
              <a:r>
                <a:rPr lang="en-US" altLang="ko-KR" sz="2000" b="1" i="1" u="sng" dirty="0">
                  <a:solidFill>
                    <a:schemeClr val="accent1">
                      <a:lumMod val="75000"/>
                    </a:schemeClr>
                  </a:solidFill>
                  <a:latin typeface="나눔고딕 ExtraBold"/>
                  <a:ea typeface="나눔고딕 ExtraBold"/>
                </a:rPr>
                <a:t>’</a:t>
              </a:r>
              <a:r>
                <a:rPr lang="ko-KR" altLang="en-US" sz="2000" b="1" i="1" u="sng" dirty="0">
                  <a:solidFill>
                    <a:schemeClr val="accent1">
                      <a:lumMod val="75000"/>
                    </a:schemeClr>
                  </a:solidFill>
                  <a:latin typeface="나눔고딕 ExtraBold"/>
                  <a:ea typeface="나눔고딕 ExtraBold"/>
                </a:rPr>
                <a:t>자산가치 향상을 위한 </a:t>
              </a:r>
              <a:r>
                <a:rPr lang="en-US" altLang="ko-KR" sz="2000" b="1" i="1" u="sng" dirty="0">
                  <a:solidFill>
                    <a:schemeClr val="accent1">
                      <a:lumMod val="75000"/>
                    </a:schemeClr>
                  </a:solidFill>
                  <a:latin typeface="나눔고딕 ExtraBold"/>
                  <a:ea typeface="나눔고딕 ExtraBold"/>
                </a:rPr>
                <a:t>POWER SERVICE SYSTEM</a:t>
              </a:r>
            </a:p>
          </p:txBody>
        </p:sp>
        <p:sp>
          <p:nvSpPr>
            <p:cNvPr id="24" name="모서리가 둥근 직사각형 40"/>
            <p:cNvSpPr/>
            <p:nvPr/>
          </p:nvSpPr>
          <p:spPr>
            <a:xfrm>
              <a:off x="5354360" y="1896838"/>
              <a:ext cx="3456000" cy="539999"/>
            </a:xfrm>
            <a:prstGeom prst="roundRect">
              <a:avLst>
                <a:gd name="adj" fmla="val 7848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3000">
                  <a:srgbClr val="227D9A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latinLnBrk="0">
                <a:defRPr lang="ko-KR"/>
              </a:pPr>
              <a:r>
                <a:rPr lang="en-US" altLang="ko-KR" sz="14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나눔고딕"/>
                  <a:ea typeface="나눔고딕"/>
                </a:rPr>
                <a:t>“</a:t>
              </a:r>
              <a:r>
                <a:rPr lang="ko-KR" altLang="en-US" sz="14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나눔고딕"/>
                  <a:ea typeface="나눔고딕"/>
                </a:rPr>
                <a:t>사람이 미래다</a:t>
              </a:r>
              <a:r>
                <a:rPr lang="en-US" altLang="ko-KR" sz="14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나눔고딕"/>
                  <a:ea typeface="나눔고딕"/>
                </a:rPr>
                <a:t>”</a:t>
              </a:r>
              <a:r>
                <a:rPr lang="ko-KR" altLang="en-US" sz="14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나눔고딕"/>
                  <a:ea typeface="나눔고딕"/>
                </a:rPr>
                <a:t>라는 이념으로 복지향상</a:t>
              </a:r>
              <a:endParaRPr lang="en-US" altLang="ko-KR" sz="14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나눔고딕"/>
                <a:ea typeface="나눔고딕"/>
              </a:endParaRPr>
            </a:p>
          </p:txBody>
        </p:sp>
        <p:sp>
          <p:nvSpPr>
            <p:cNvPr id="25" name="모서리가 둥근 직사각형 41"/>
            <p:cNvSpPr/>
            <p:nvPr/>
          </p:nvSpPr>
          <p:spPr>
            <a:xfrm>
              <a:off x="325795" y="1881684"/>
              <a:ext cx="3564000" cy="555153"/>
            </a:xfrm>
            <a:prstGeom prst="roundRect">
              <a:avLst>
                <a:gd name="adj" fmla="val 9804"/>
              </a:avLst>
            </a:prstGeom>
            <a:gradFill flip="none" rotWithShape="1">
              <a:gsLst>
                <a:gs pos="69000">
                  <a:srgbClr val="4278B9"/>
                </a:gs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 lang="ko-KR"/>
              </a:pPr>
              <a:r>
                <a:rPr lang="ko-KR" altLang="en-US" sz="14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나눔고딕"/>
                  <a:ea typeface="나눔고딕"/>
                </a:rPr>
                <a:t>투명한 윤리경영 및 신뢰성 고취</a:t>
              </a:r>
            </a:p>
          </p:txBody>
        </p:sp>
        <p:sp>
          <p:nvSpPr>
            <p:cNvPr id="26" name="모서리가 둥근 직사각형 42"/>
            <p:cNvSpPr/>
            <p:nvPr/>
          </p:nvSpPr>
          <p:spPr>
            <a:xfrm>
              <a:off x="325795" y="5682159"/>
              <a:ext cx="3564000" cy="555153"/>
            </a:xfrm>
            <a:prstGeom prst="roundRect">
              <a:avLst>
                <a:gd name="adj" fmla="val 9804"/>
              </a:avLst>
            </a:prstGeom>
            <a:gradFill flip="none" rotWithShape="1">
              <a:gsLst>
                <a:gs pos="69000">
                  <a:srgbClr val="4278B9"/>
                </a:gs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 lang="ko-KR"/>
              </a:pPr>
              <a:r>
                <a:rPr lang="ko-KR" altLang="en-US" sz="1400" b="1" ker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나눔고딕"/>
                  <a:ea typeface="나눔고딕"/>
                </a:rPr>
                <a:t>고객의 가치 증대 지원 시스템 확보</a:t>
              </a:r>
            </a:p>
          </p:txBody>
        </p:sp>
      </p:grpSp>
      <p:sp>
        <p:nvSpPr>
          <p:cNvPr id="27" name="TextBox 32"/>
          <p:cNvSpPr txBox="1"/>
          <p:nvPr/>
        </p:nvSpPr>
        <p:spPr>
          <a:xfrm>
            <a:off x="4742934" y="4608952"/>
            <a:ext cx="1061984" cy="29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나눔고딕"/>
                <a:ea typeface="나눔고딕"/>
              </a:rPr>
              <a:t>전문경영</a:t>
            </a:r>
          </a:p>
        </p:txBody>
      </p:sp>
      <p:sp>
        <p:nvSpPr>
          <p:cNvPr id="41" name="슬라이드 번호 개체 틀 16"/>
          <p:cNvSpPr txBox="1">
            <a:spLocks/>
          </p:cNvSpPr>
          <p:nvPr/>
        </p:nvSpPr>
        <p:spPr>
          <a:xfrm>
            <a:off x="4427984" y="6453336"/>
            <a:ext cx="395536" cy="28803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666E4-9C68-4FB6-94B5-15E482471F65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381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직선 연결선 31"/>
          <p:cNvCxnSpPr/>
          <p:nvPr/>
        </p:nvCxnSpPr>
        <p:spPr>
          <a:xfrm flipV="1">
            <a:off x="1475656" y="3212976"/>
            <a:ext cx="0" cy="54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 flipV="1">
            <a:off x="6265508" y="3212976"/>
            <a:ext cx="0" cy="54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 flipV="1">
            <a:off x="3103847" y="3212976"/>
            <a:ext cx="0" cy="54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 flipV="1">
            <a:off x="7812360" y="3212976"/>
            <a:ext cx="0" cy="54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7"/>
          <p:cNvGrpSpPr/>
          <p:nvPr/>
        </p:nvGrpSpPr>
        <p:grpSpPr>
          <a:xfrm>
            <a:off x="755576" y="1196752"/>
            <a:ext cx="7767995" cy="4434929"/>
            <a:chOff x="1093143" y="1809130"/>
            <a:chExt cx="7767995" cy="4434929"/>
          </a:xfrm>
        </p:grpSpPr>
        <p:cxnSp>
          <p:nvCxnSpPr>
            <p:cNvPr id="4" name="직선 연결선 25"/>
            <p:cNvCxnSpPr>
              <a:cxnSpLocks noChangeShapeType="1"/>
              <a:stCxn id="24" idx="0"/>
              <a:endCxn id="15" idx="2"/>
            </p:cNvCxnSpPr>
            <p:nvPr/>
          </p:nvCxnSpPr>
          <p:spPr>
            <a:xfrm flipV="1">
              <a:off x="5007986" y="2348880"/>
              <a:ext cx="1399" cy="1908522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</a:ln>
            <a:effectLst/>
          </p:spPr>
        </p:cxnSp>
        <p:cxnSp>
          <p:nvCxnSpPr>
            <p:cNvPr id="5" name="직선 연결선 33"/>
            <p:cNvCxnSpPr>
              <a:cxnSpLocks noChangeShapeType="1"/>
            </p:cNvCxnSpPr>
            <p:nvPr/>
          </p:nvCxnSpPr>
          <p:spPr>
            <a:xfrm>
              <a:off x="3829447" y="2958397"/>
              <a:ext cx="1179938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</a:ln>
            <a:effectLst/>
          </p:spPr>
        </p:cxnSp>
        <p:grpSp>
          <p:nvGrpSpPr>
            <p:cNvPr id="6" name="그룹 10"/>
            <p:cNvGrpSpPr/>
            <p:nvPr/>
          </p:nvGrpSpPr>
          <p:grpSpPr>
            <a:xfrm>
              <a:off x="2706836" y="4257402"/>
              <a:ext cx="1440000" cy="1986657"/>
              <a:chOff x="2706836" y="4063926"/>
              <a:chExt cx="1440000" cy="1986657"/>
            </a:xfrm>
          </p:grpSpPr>
          <p:sp>
            <p:nvSpPr>
              <p:cNvPr id="7" name="양쪽 모서리가 둥근 사각형 37"/>
              <p:cNvSpPr/>
              <p:nvPr/>
            </p:nvSpPr>
            <p:spPr>
              <a:xfrm>
                <a:off x="2706836" y="4358705"/>
                <a:ext cx="1440000" cy="1691878"/>
              </a:xfrm>
              <a:prstGeom prst="round2SameRect">
                <a:avLst>
                  <a:gd name="adj1" fmla="val 0"/>
                  <a:gd name="adj2" fmla="val 4856"/>
                </a:avLst>
              </a:prstGeom>
              <a:solidFill>
                <a:srgbClr val="FFFFFF"/>
              </a:solidFill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effectLst/>
            </p:spPr>
            <p:txBody>
              <a:bodyPr lIns="0" rIns="0" anchor="ctr"/>
              <a:lstStyle/>
              <a:p>
                <a:pPr algn="ctr" latinLnBrk="0">
                  <a:lnSpc>
                    <a:spcPct val="200000"/>
                  </a:lnSpc>
                  <a:defRPr lang="ko-KR"/>
                </a:pPr>
                <a:r>
                  <a:rPr lang="ko-KR" altLang="en-US" sz="1050" b="1" kern="0" dirty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호텔 객실 관리</a:t>
                </a:r>
                <a:endParaRPr lang="en-US" altLang="ko-KR" sz="1050" b="1" kern="0" dirty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  <a:p>
                <a:pPr algn="ctr" latinLnBrk="0">
                  <a:lnSpc>
                    <a:spcPct val="200000"/>
                  </a:lnSpc>
                  <a:defRPr lang="ko-KR"/>
                </a:pPr>
                <a:r>
                  <a:rPr lang="ko-KR" altLang="en-US" sz="1050" b="1" kern="0" dirty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호텔 시설물 관리</a:t>
                </a:r>
                <a:endParaRPr lang="en-US" altLang="ko-KR" sz="1050" b="1" kern="0" dirty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  <a:p>
                <a:pPr algn="ctr" latinLnBrk="0">
                  <a:lnSpc>
                    <a:spcPct val="200000"/>
                  </a:lnSpc>
                  <a:defRPr lang="ko-KR"/>
                </a:pPr>
                <a:r>
                  <a:rPr lang="ko-KR" altLang="en-US" sz="1050" b="1" kern="0" dirty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호텔/콘도 위탁운영</a:t>
                </a:r>
              </a:p>
              <a:p>
                <a:pPr algn="ctr" latinLnBrk="0">
                  <a:lnSpc>
                    <a:spcPct val="200000"/>
                  </a:lnSpc>
                  <a:defRPr lang="ko-KR"/>
                </a:pPr>
                <a:r>
                  <a:rPr lang="ko-KR" altLang="en-US" sz="1050" b="1" kern="0" dirty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호텔 채용 </a:t>
                </a:r>
                <a:r>
                  <a:rPr lang="ko-KR" altLang="en-US" sz="1050" b="1" kern="0" dirty="0" smtClean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전담 팀</a:t>
                </a:r>
                <a:endParaRPr lang="en-US" altLang="ko-KR" sz="1050" b="1" kern="0" dirty="0" smtClean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  <a:p>
                <a:pPr algn="ctr" latinLnBrk="0">
                  <a:lnSpc>
                    <a:spcPct val="200000"/>
                  </a:lnSpc>
                  <a:defRPr lang="ko-KR"/>
                </a:pPr>
                <a:r>
                  <a:rPr lang="en-US" altLang="ko-KR" sz="1050" b="1" kern="0" dirty="0" smtClean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HR </a:t>
                </a:r>
                <a:r>
                  <a:rPr lang="ko-KR" altLang="en-US" sz="1050" b="1" kern="0" dirty="0" smtClean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컨설팅</a:t>
                </a:r>
                <a:endParaRPr lang="ko-KR" altLang="en-US" sz="1050" b="1" kern="0" dirty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</p:txBody>
          </p:sp>
          <p:sp>
            <p:nvSpPr>
              <p:cNvPr id="8" name="모서리가 둥근 직사각형 38"/>
              <p:cNvSpPr/>
              <p:nvPr/>
            </p:nvSpPr>
            <p:spPr>
              <a:xfrm>
                <a:off x="2706836" y="4063926"/>
                <a:ext cx="1440000" cy="407925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36000" rIns="36000" anchor="ctr"/>
              <a:lstStyle/>
              <a:p>
                <a:pPr algn="ctr" latinLnBrk="0">
                  <a:defRPr lang="ko-KR"/>
                </a:pPr>
                <a:r>
                  <a:rPr lang="ko-KR" altLang="en-US" sz="1200" b="1" kern="0" dirty="0" smtClean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서울</a:t>
                </a:r>
                <a:r>
                  <a:rPr lang="en-US" altLang="ko-KR" sz="1200" b="1" kern="0" dirty="0" smtClean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,</a:t>
                </a:r>
                <a:r>
                  <a:rPr lang="ko-KR" altLang="en-US" sz="1200" b="1" kern="0" dirty="0" smtClean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경기 사업본부</a:t>
                </a:r>
                <a:endParaRPr lang="ko-KR" altLang="en-US" sz="1200" b="1" kern="0" dirty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</p:txBody>
          </p:sp>
        </p:grpSp>
        <p:grpSp>
          <p:nvGrpSpPr>
            <p:cNvPr id="9" name="그룹 11"/>
            <p:cNvGrpSpPr/>
            <p:nvPr/>
          </p:nvGrpSpPr>
          <p:grpSpPr>
            <a:xfrm>
              <a:off x="1093143" y="4257402"/>
              <a:ext cx="1440000" cy="1980307"/>
              <a:chOff x="1093143" y="4063926"/>
              <a:chExt cx="1440000" cy="1980307"/>
            </a:xfrm>
          </p:grpSpPr>
          <p:sp>
            <p:nvSpPr>
              <p:cNvPr id="10" name="양쪽 모서리가 둥근 사각형 35"/>
              <p:cNvSpPr/>
              <p:nvPr/>
            </p:nvSpPr>
            <p:spPr>
              <a:xfrm>
                <a:off x="1093143" y="4351958"/>
                <a:ext cx="1440000" cy="1692275"/>
              </a:xfrm>
              <a:prstGeom prst="round2SameRect">
                <a:avLst>
                  <a:gd name="adj1" fmla="val 0"/>
                  <a:gd name="adj2" fmla="val 5464"/>
                </a:avLst>
              </a:prstGeom>
              <a:solidFill>
                <a:srgbClr val="FFFFFF"/>
              </a:solidFill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latinLnBrk="0">
                  <a:lnSpc>
                    <a:spcPct val="200000"/>
                  </a:lnSpc>
                  <a:defRPr lang="ko-KR"/>
                </a:pPr>
                <a:r>
                  <a:rPr lang="ko-KR" altLang="en-US" sz="1050" b="1" kern="0" dirty="0" smtClean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호텔 객실 관리</a:t>
                </a:r>
                <a:endParaRPr lang="en-US" altLang="ko-KR" sz="1050" b="1" kern="0" dirty="0" smtClean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  <a:p>
                <a:pPr algn="ctr" latinLnBrk="0">
                  <a:lnSpc>
                    <a:spcPct val="200000"/>
                  </a:lnSpc>
                  <a:defRPr lang="ko-KR"/>
                </a:pPr>
                <a:r>
                  <a:rPr lang="ko-KR" altLang="en-US" sz="1050" b="1" kern="0" dirty="0" smtClean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호텔 시설물 관리</a:t>
                </a:r>
                <a:endParaRPr lang="en-US" altLang="ko-KR" sz="1050" b="1" kern="0" dirty="0" smtClean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  <a:p>
                <a:pPr algn="ctr" latinLnBrk="0">
                  <a:lnSpc>
                    <a:spcPct val="200000"/>
                  </a:lnSpc>
                  <a:defRPr lang="ko-KR"/>
                </a:pPr>
                <a:r>
                  <a:rPr lang="ko-KR" altLang="en-US" sz="1050" b="1" kern="0" dirty="0" smtClean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호텔/콘도 위탁운영</a:t>
                </a:r>
              </a:p>
              <a:p>
                <a:pPr algn="ctr" latinLnBrk="0">
                  <a:lnSpc>
                    <a:spcPct val="200000"/>
                  </a:lnSpc>
                  <a:defRPr lang="ko-KR"/>
                </a:pPr>
                <a:r>
                  <a:rPr lang="ko-KR" altLang="en-US" sz="1050" b="1" kern="0" dirty="0" smtClean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호텔 채용 전담 팀</a:t>
                </a:r>
                <a:endParaRPr lang="ko-KR" altLang="en-US" sz="1050" b="1" kern="0" dirty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</p:txBody>
          </p:sp>
          <p:sp>
            <p:nvSpPr>
              <p:cNvPr id="11" name="모서리가 둥근 직사각형 36"/>
              <p:cNvSpPr/>
              <p:nvPr/>
            </p:nvSpPr>
            <p:spPr>
              <a:xfrm>
                <a:off x="1093143" y="4063926"/>
                <a:ext cx="1440000" cy="406400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rIns="0" anchor="ctr"/>
              <a:lstStyle/>
              <a:p>
                <a:pPr algn="ctr" latinLnBrk="0">
                  <a:defRPr lang="ko-KR"/>
                </a:pPr>
                <a:r>
                  <a:rPr lang="ko-KR" altLang="en-US" sz="1200" b="1" kern="0" dirty="0" smtClean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제주사업본부</a:t>
                </a:r>
                <a:endParaRPr lang="ko-KR" altLang="en-US" sz="1200" b="1" kern="0" dirty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</p:txBody>
          </p:sp>
        </p:grpSp>
        <p:grpSp>
          <p:nvGrpSpPr>
            <p:cNvPr id="12" name="그룹 12"/>
            <p:cNvGrpSpPr/>
            <p:nvPr/>
          </p:nvGrpSpPr>
          <p:grpSpPr>
            <a:xfrm>
              <a:off x="5845671" y="4257402"/>
              <a:ext cx="1440000" cy="1986657"/>
              <a:chOff x="6059363" y="4063926"/>
              <a:chExt cx="1440000" cy="1986657"/>
            </a:xfrm>
          </p:grpSpPr>
          <p:sp>
            <p:nvSpPr>
              <p:cNvPr id="13" name="양쪽 모서리가 둥근 사각형 33"/>
              <p:cNvSpPr/>
              <p:nvPr/>
            </p:nvSpPr>
            <p:spPr>
              <a:xfrm>
                <a:off x="6059363" y="4351958"/>
                <a:ext cx="1440000" cy="1698625"/>
              </a:xfrm>
              <a:prstGeom prst="round2SameRect">
                <a:avLst>
                  <a:gd name="adj1" fmla="val 0"/>
                  <a:gd name="adj2" fmla="val 6787"/>
                </a:avLst>
              </a:prstGeom>
              <a:solidFill>
                <a:srgbClr val="FFFFFF"/>
              </a:solidFill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latinLnBrk="0">
                  <a:defRPr lang="ko-KR"/>
                </a:pPr>
                <a:r>
                  <a:rPr lang="en-US" altLang="ko-KR" sz="1050" b="1" kern="0" dirty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CS</a:t>
                </a:r>
                <a:r>
                  <a:rPr lang="ko-KR" altLang="en-US" sz="1050" b="1" kern="0" dirty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교육</a:t>
                </a:r>
                <a:endParaRPr lang="en-US" altLang="ko-KR" sz="1050" b="1" kern="0" dirty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  <a:p>
                <a:pPr algn="ctr" latinLnBrk="0">
                  <a:defRPr lang="ko-KR"/>
                </a:pPr>
                <a:endParaRPr lang="en-US" altLang="ko-KR" sz="1050" b="1" kern="0" dirty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  <a:p>
                <a:pPr algn="ctr" latinLnBrk="0">
                  <a:defRPr lang="ko-KR"/>
                </a:pPr>
                <a:r>
                  <a:rPr lang="ko-KR" altLang="en-US" sz="1050" b="1" kern="0" dirty="0" err="1">
                    <a:solidFill>
                      <a:srgbClr val="000000"/>
                    </a:solidFill>
                    <a:latin typeface="나눔고딕"/>
                    <a:ea typeface="나눔고딕"/>
                  </a:rPr>
                  <a:t>전역간반</a:t>
                </a:r>
                <a:r>
                  <a:rPr lang="ko-KR" altLang="en-US" sz="1050" b="1" kern="0" dirty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 호텔서비스</a:t>
                </a:r>
                <a:endParaRPr lang="en-US" altLang="ko-KR" sz="1050" b="1" kern="0" dirty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  <a:p>
                <a:pPr algn="ctr" latinLnBrk="0">
                  <a:defRPr lang="ko-KR"/>
                </a:pPr>
                <a:r>
                  <a:rPr lang="ko-KR" altLang="en-US" sz="1050" b="1" kern="0" dirty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과정 연계교육</a:t>
                </a:r>
                <a:endParaRPr lang="en-US" altLang="ko-KR" sz="1050" b="1" kern="0" dirty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  <a:p>
                <a:pPr algn="ctr" latinLnBrk="0">
                  <a:defRPr lang="ko-KR"/>
                </a:pPr>
                <a:endParaRPr lang="ko-KR" altLang="en-US" sz="1050" b="1" kern="0" dirty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  <a:p>
                <a:pPr algn="ctr" latinLnBrk="0">
                  <a:defRPr lang="ko-KR"/>
                </a:pPr>
                <a:r>
                  <a:rPr lang="ko-KR" altLang="en-US" sz="1050" b="1" kern="0" dirty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북한이탈주민</a:t>
                </a:r>
                <a:endParaRPr lang="en-US" altLang="ko-KR" sz="1050" b="1" kern="0" dirty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  <a:p>
                <a:pPr algn="ctr" latinLnBrk="0">
                  <a:defRPr lang="ko-KR"/>
                </a:pPr>
                <a:r>
                  <a:rPr lang="ko-KR" altLang="en-US" sz="1050" b="1" kern="0" dirty="0" err="1">
                    <a:solidFill>
                      <a:srgbClr val="000000"/>
                    </a:solidFill>
                    <a:latin typeface="나눔고딕"/>
                    <a:ea typeface="나눔고딕"/>
                  </a:rPr>
                  <a:t>룸메이드</a:t>
                </a:r>
                <a:r>
                  <a:rPr lang="ko-KR" altLang="en-US" sz="1050" b="1" kern="0" dirty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 </a:t>
                </a:r>
                <a:r>
                  <a:rPr lang="ko-KR" altLang="en-US" sz="1050" b="1" kern="0" dirty="0" err="1" smtClean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양성팀</a:t>
                </a:r>
                <a:endParaRPr lang="ko-KR" altLang="en-US" sz="1050" b="1" kern="0" dirty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</p:txBody>
          </p:sp>
          <p:sp>
            <p:nvSpPr>
              <p:cNvPr id="14" name="모서리가 둥근 직사각형 34"/>
              <p:cNvSpPr/>
              <p:nvPr/>
            </p:nvSpPr>
            <p:spPr>
              <a:xfrm>
                <a:off x="6059363" y="4063926"/>
                <a:ext cx="1440000" cy="407925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rIns="0" anchor="ctr"/>
              <a:lstStyle/>
              <a:p>
                <a:pPr algn="ctr" latinLnBrk="0">
                  <a:defRPr lang="ko-KR"/>
                </a:pPr>
                <a:r>
                  <a:rPr lang="ko-KR" altLang="en-US" sz="1200" b="1" kern="0" dirty="0" smtClean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교육 </a:t>
                </a:r>
                <a:r>
                  <a:rPr lang="ko-KR" altLang="en-US" sz="1200" b="1" kern="0" dirty="0" err="1" smtClean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운영팀</a:t>
                </a:r>
                <a:endParaRPr lang="ko-KR" altLang="en-US" sz="1200" b="1" kern="0" dirty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</p:txBody>
          </p:sp>
        </p:grpSp>
        <p:sp>
          <p:nvSpPr>
            <p:cNvPr id="15" name="모서리가 둥근 직사각형 13"/>
            <p:cNvSpPr/>
            <p:nvPr/>
          </p:nvSpPr>
          <p:spPr>
            <a:xfrm>
              <a:off x="4191028" y="1809130"/>
              <a:ext cx="1636713" cy="539750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48000">
                  <a:schemeClr val="tx2">
                    <a:shade val="67500"/>
                    <a:satMod val="115000"/>
                  </a:schemeClr>
                </a:gs>
                <a:gs pos="99580">
                  <a:schemeClr val="accent1"/>
                </a:gs>
                <a:gs pos="75000">
                  <a:schemeClr val="tx2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tx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 lang="ko-KR"/>
              </a:pPr>
              <a:r>
                <a:rPr lang="en-US" altLang="ko-KR" sz="14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나눔고딕"/>
                  <a:ea typeface="나눔고딕"/>
                </a:rPr>
                <a:t>CEO</a:t>
              </a:r>
              <a:endParaRPr lang="ko-KR" altLang="en-US" sz="14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나눔고딕"/>
                <a:ea typeface="나눔고딕"/>
              </a:endParaRPr>
            </a:p>
          </p:txBody>
        </p:sp>
        <p:sp>
          <p:nvSpPr>
            <p:cNvPr id="16" name="모서리가 둥근 직사각형 20"/>
            <p:cNvSpPr/>
            <p:nvPr/>
          </p:nvSpPr>
          <p:spPr>
            <a:xfrm>
              <a:off x="2677319" y="2713815"/>
              <a:ext cx="1296144" cy="52221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bg1"/>
                </a:gs>
                <a:gs pos="50000">
                  <a:schemeClr val="accent5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5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accent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latinLnBrk="0">
                <a:defRPr lang="ko-KR"/>
              </a:pPr>
              <a:r>
                <a:rPr lang="ko-KR" altLang="en-US" sz="1000" b="1" kern="0" dirty="0" smtClean="0">
                  <a:solidFill>
                    <a:srgbClr val="000000"/>
                  </a:solidFill>
                  <a:latin typeface="나눔고딕"/>
                  <a:ea typeface="나눔고딕"/>
                </a:rPr>
                <a:t>자문위원</a:t>
              </a:r>
              <a:endParaRPr lang="en-US" altLang="ko-KR" sz="1000" b="1" kern="0" dirty="0" smtClean="0">
                <a:solidFill>
                  <a:srgbClr val="000000"/>
                </a:solidFill>
                <a:latin typeface="나눔고딕"/>
                <a:ea typeface="나눔고딕"/>
              </a:endParaRPr>
            </a:p>
            <a:p>
              <a:pPr algn="ctr" latinLnBrk="0">
                <a:defRPr lang="ko-KR"/>
              </a:pPr>
              <a:r>
                <a:rPr lang="en-US" altLang="ko-KR" sz="1000" b="1" kern="0" dirty="0" smtClean="0">
                  <a:solidFill>
                    <a:srgbClr val="000000"/>
                  </a:solidFill>
                  <a:latin typeface="나눔고딕"/>
                  <a:ea typeface="나눔고딕"/>
                </a:rPr>
                <a:t>(</a:t>
              </a:r>
              <a:r>
                <a:rPr lang="ko-KR" altLang="en-US" sz="1000" b="1" kern="0" dirty="0" smtClean="0">
                  <a:solidFill>
                    <a:srgbClr val="000000"/>
                  </a:solidFill>
                  <a:latin typeface="나눔고딕"/>
                  <a:ea typeface="나눔고딕"/>
                </a:rPr>
                <a:t>노무 및 법률자문</a:t>
              </a:r>
              <a:r>
                <a:rPr lang="en-US" altLang="ko-KR" sz="1000" b="1" kern="0" dirty="0" smtClean="0">
                  <a:solidFill>
                    <a:srgbClr val="000000"/>
                  </a:solidFill>
                  <a:latin typeface="나눔고딕"/>
                  <a:ea typeface="나눔고딕"/>
                </a:rPr>
                <a:t>)</a:t>
              </a:r>
              <a:endParaRPr lang="ko-KR" altLang="en-US" sz="1000" b="1" kern="0" dirty="0">
                <a:solidFill>
                  <a:srgbClr val="000000"/>
                </a:solidFill>
                <a:latin typeface="나눔고딕"/>
                <a:ea typeface="나눔고딕"/>
              </a:endParaRPr>
            </a:p>
          </p:txBody>
        </p:sp>
        <p:grpSp>
          <p:nvGrpSpPr>
            <p:cNvPr id="18" name="그룹 27"/>
            <p:cNvGrpSpPr/>
            <p:nvPr/>
          </p:nvGrpSpPr>
          <p:grpSpPr>
            <a:xfrm>
              <a:off x="4287986" y="4257402"/>
              <a:ext cx="1440000" cy="1986657"/>
              <a:chOff x="4287986" y="4063926"/>
              <a:chExt cx="1440000" cy="1986657"/>
            </a:xfrm>
          </p:grpSpPr>
          <p:sp>
            <p:nvSpPr>
              <p:cNvPr id="23" name="양쪽 모서리가 둥근 사각형 31"/>
              <p:cNvSpPr/>
              <p:nvPr/>
            </p:nvSpPr>
            <p:spPr>
              <a:xfrm>
                <a:off x="4287986" y="4351958"/>
                <a:ext cx="1440000" cy="1698625"/>
              </a:xfrm>
              <a:prstGeom prst="round2SameRect">
                <a:avLst>
                  <a:gd name="adj1" fmla="val 0"/>
                  <a:gd name="adj2" fmla="val 6125"/>
                </a:avLst>
              </a:prstGeom>
              <a:solidFill>
                <a:srgbClr val="FFFFFF"/>
              </a:solidFill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effectLst/>
            </p:spPr>
            <p:txBody>
              <a:bodyPr lIns="0" rIns="0" anchor="ctr"/>
              <a:lstStyle/>
              <a:p>
                <a:pPr algn="ctr" latinLnBrk="0">
                  <a:lnSpc>
                    <a:spcPct val="200000"/>
                  </a:lnSpc>
                  <a:defRPr lang="ko-KR"/>
                </a:pPr>
                <a:r>
                  <a:rPr lang="ko-KR" altLang="en-US" sz="1050" b="1" kern="0" dirty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호텔 객실 관리</a:t>
                </a:r>
                <a:endParaRPr lang="en-US" altLang="ko-KR" sz="1050" b="1" kern="0" dirty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  <a:p>
                <a:pPr algn="ctr" latinLnBrk="0">
                  <a:lnSpc>
                    <a:spcPct val="200000"/>
                  </a:lnSpc>
                  <a:defRPr lang="ko-KR"/>
                </a:pPr>
                <a:r>
                  <a:rPr lang="ko-KR" altLang="en-US" sz="1050" b="1" kern="0" dirty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호텔 시설물 관리</a:t>
                </a:r>
                <a:endParaRPr lang="en-US" altLang="ko-KR" sz="1050" b="1" kern="0" dirty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  <a:p>
                <a:pPr algn="ctr" latinLnBrk="0">
                  <a:lnSpc>
                    <a:spcPct val="200000"/>
                  </a:lnSpc>
                  <a:defRPr lang="ko-KR"/>
                </a:pPr>
                <a:r>
                  <a:rPr lang="ko-KR" altLang="en-US" sz="1050" b="1" kern="0" dirty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호텔/콘도 위탁운영</a:t>
                </a:r>
              </a:p>
              <a:p>
                <a:pPr algn="ctr" latinLnBrk="0">
                  <a:lnSpc>
                    <a:spcPct val="200000"/>
                  </a:lnSpc>
                  <a:defRPr lang="ko-KR"/>
                </a:pPr>
                <a:r>
                  <a:rPr lang="ko-KR" altLang="en-US" sz="1050" b="1" kern="0" dirty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호텔 채용 전담 팀</a:t>
                </a:r>
              </a:p>
            </p:txBody>
          </p:sp>
          <p:sp>
            <p:nvSpPr>
              <p:cNvPr id="24" name="모서리가 둥근 직사각형 32"/>
              <p:cNvSpPr/>
              <p:nvPr/>
            </p:nvSpPr>
            <p:spPr>
              <a:xfrm>
                <a:off x="4287986" y="4063926"/>
                <a:ext cx="1440000" cy="407925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rIns="0" anchor="ctr"/>
              <a:lstStyle/>
              <a:p>
                <a:pPr algn="ctr" latinLnBrk="0">
                  <a:defRPr lang="ko-KR"/>
                </a:pPr>
                <a:r>
                  <a:rPr lang="ko-KR" altLang="en-US" sz="1200" b="1" kern="0" dirty="0" smtClean="0">
                    <a:solidFill>
                      <a:schemeClr val="tx1"/>
                    </a:solidFill>
                    <a:latin typeface="나눔고딕"/>
                    <a:ea typeface="나눔고딕"/>
                  </a:rPr>
                  <a:t>강원 사업부</a:t>
                </a:r>
                <a:endParaRPr lang="ko-KR" altLang="en-US" sz="1200" b="1" kern="0" dirty="0">
                  <a:solidFill>
                    <a:schemeClr val="tx1"/>
                  </a:solidFill>
                  <a:latin typeface="나눔고딕"/>
                  <a:ea typeface="나눔고딕"/>
                </a:endParaRPr>
              </a:p>
            </p:txBody>
          </p:sp>
        </p:grpSp>
        <p:grpSp>
          <p:nvGrpSpPr>
            <p:cNvPr id="19" name="그룹 28"/>
            <p:cNvGrpSpPr/>
            <p:nvPr/>
          </p:nvGrpSpPr>
          <p:grpSpPr>
            <a:xfrm>
              <a:off x="7421138" y="4257402"/>
              <a:ext cx="1440000" cy="1979910"/>
              <a:chOff x="7421138" y="4063926"/>
              <a:chExt cx="1440000" cy="1979910"/>
            </a:xfrm>
          </p:grpSpPr>
          <p:sp>
            <p:nvSpPr>
              <p:cNvPr id="26" name="양쪽 모서리가 둥근 사각형 29"/>
              <p:cNvSpPr/>
              <p:nvPr/>
            </p:nvSpPr>
            <p:spPr>
              <a:xfrm>
                <a:off x="7421138" y="4351958"/>
                <a:ext cx="1440000" cy="1691878"/>
              </a:xfrm>
              <a:prstGeom prst="round2SameRect">
                <a:avLst>
                  <a:gd name="adj1" fmla="val 0"/>
                  <a:gd name="adj2" fmla="val 6125"/>
                </a:avLst>
              </a:prstGeom>
              <a:solidFill>
                <a:srgbClr val="FFFFFF"/>
              </a:solidFill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latinLnBrk="0">
                  <a:lnSpc>
                    <a:spcPct val="200000"/>
                  </a:lnSpc>
                  <a:defRPr lang="ko-KR"/>
                </a:pPr>
                <a:r>
                  <a:rPr lang="ko-KR" altLang="en-US" sz="1050" b="1" kern="0" dirty="0" smtClean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총무</a:t>
                </a:r>
                <a:endParaRPr lang="en-US" altLang="ko-KR" sz="1050" b="1" kern="0" dirty="0" smtClean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  <a:p>
                <a:pPr algn="ctr" latinLnBrk="0">
                  <a:lnSpc>
                    <a:spcPct val="200000"/>
                  </a:lnSpc>
                  <a:defRPr lang="ko-KR"/>
                </a:pPr>
                <a:r>
                  <a:rPr lang="ko-KR" altLang="en-US" sz="1050" b="1" kern="0" dirty="0" smtClean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회계</a:t>
                </a:r>
                <a:endParaRPr lang="en-US" altLang="ko-KR" sz="1050" b="1" kern="0" dirty="0" smtClean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  <a:p>
                <a:pPr algn="ctr" latinLnBrk="0">
                  <a:lnSpc>
                    <a:spcPct val="200000"/>
                  </a:lnSpc>
                  <a:defRPr lang="ko-KR"/>
                </a:pPr>
                <a:r>
                  <a:rPr lang="ko-KR" altLang="en-US" sz="1050" b="1" kern="0" dirty="0" smtClean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구매</a:t>
                </a:r>
                <a:endParaRPr lang="ko-KR" altLang="en-US" sz="1050" b="1" kern="0" dirty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</p:txBody>
          </p:sp>
          <p:sp>
            <p:nvSpPr>
              <p:cNvPr id="27" name="모서리가 둥근 직사각형 30"/>
              <p:cNvSpPr/>
              <p:nvPr/>
            </p:nvSpPr>
            <p:spPr>
              <a:xfrm>
                <a:off x="7421138" y="4063926"/>
                <a:ext cx="1440000" cy="407925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latinLnBrk="0">
                  <a:defRPr lang="ko-KR"/>
                </a:pPr>
                <a:r>
                  <a:rPr lang="ko-KR" altLang="en-US" sz="1200" b="1" kern="0" dirty="0" smtClean="0">
                    <a:solidFill>
                      <a:srgbClr val="000000"/>
                    </a:solidFill>
                    <a:latin typeface="나눔고딕"/>
                    <a:ea typeface="나눔고딕"/>
                  </a:rPr>
                  <a:t>경영지원부</a:t>
                </a:r>
                <a:endParaRPr lang="ko-KR" altLang="en-US" sz="1200" b="1" kern="0" dirty="0">
                  <a:solidFill>
                    <a:srgbClr val="000000"/>
                  </a:solidFill>
                  <a:latin typeface="나눔고딕"/>
                  <a:ea typeface="나눔고딕"/>
                </a:endParaRPr>
              </a:p>
            </p:txBody>
          </p:sp>
        </p:grpSp>
      </p:grpSp>
      <p:sp>
        <p:nvSpPr>
          <p:cNvPr id="28" name="모서리가 둥근 직사각형 39"/>
          <p:cNvSpPr/>
          <p:nvPr/>
        </p:nvSpPr>
        <p:spPr>
          <a:xfrm>
            <a:off x="7812360" y="6039950"/>
            <a:ext cx="1080120" cy="43204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cxnSp>
        <p:nvCxnSpPr>
          <p:cNvPr id="33" name="직선 연결선 32"/>
          <p:cNvCxnSpPr/>
          <p:nvPr/>
        </p:nvCxnSpPr>
        <p:spPr>
          <a:xfrm flipV="1">
            <a:off x="1475656" y="3212976"/>
            <a:ext cx="63367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17991" y="622760"/>
            <a:ext cx="4254011" cy="307777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/>
          <a:p>
            <a:r>
              <a:rPr lang="en-US" altLang="ko-KR" sz="2000" b="1" dirty="0" smtClean="0">
                <a:solidFill>
                  <a:srgbClr val="4F81BD">
                    <a:lumMod val="75000"/>
                  </a:srgbClr>
                </a:solidFill>
                <a:latin typeface="나눔고딕 ExtraBold" pitchFamily="50" charset="-127"/>
                <a:ea typeface="나눔고딕 ExtraBold" pitchFamily="50" charset="-127"/>
              </a:rPr>
              <a:t>05. </a:t>
            </a:r>
            <a:r>
              <a:rPr lang="ko-KR" altLang="en-US" sz="2000" b="1" dirty="0" smtClean="0">
                <a:solidFill>
                  <a:srgbClr val="4F81BD">
                    <a:lumMod val="75000"/>
                  </a:srgbClr>
                </a:solidFill>
                <a:latin typeface="나눔고딕 ExtraBold" pitchFamily="50" charset="-127"/>
                <a:ea typeface="나눔고딕 ExtraBold" pitchFamily="50" charset="-127"/>
              </a:rPr>
              <a:t>조직도</a:t>
            </a:r>
            <a:endParaRPr lang="ko-KR" altLang="en-US" sz="2000" b="1" dirty="0">
              <a:solidFill>
                <a:srgbClr val="4F81BD">
                  <a:lumMod val="75000"/>
                </a:srgb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9" name="슬라이드 번호 개체 틀 16"/>
          <p:cNvSpPr txBox="1">
            <a:spLocks/>
          </p:cNvSpPr>
          <p:nvPr/>
        </p:nvSpPr>
        <p:spPr>
          <a:xfrm>
            <a:off x="4427984" y="6453336"/>
            <a:ext cx="395536" cy="28803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666E4-9C68-4FB6-94B5-15E482471F65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71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모서리가 둥근 직사각형 37"/>
          <p:cNvSpPr/>
          <p:nvPr/>
        </p:nvSpPr>
        <p:spPr>
          <a:xfrm>
            <a:off x="7812360" y="6327982"/>
            <a:ext cx="1080120" cy="43204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6" name="슬라이드 번호 개체 틀 16"/>
          <p:cNvSpPr txBox="1">
            <a:spLocks/>
          </p:cNvSpPr>
          <p:nvPr/>
        </p:nvSpPr>
        <p:spPr>
          <a:xfrm>
            <a:off x="4427984" y="6453336"/>
            <a:ext cx="395536" cy="28803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666E4-9C68-4FB6-94B5-15E482471F65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4" t="30801" r="70102" b="26788"/>
          <a:stretch/>
        </p:blipFill>
        <p:spPr bwMode="auto">
          <a:xfrm>
            <a:off x="251524" y="3933057"/>
            <a:ext cx="295232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그룹 28"/>
          <p:cNvGrpSpPr/>
          <p:nvPr/>
        </p:nvGrpSpPr>
        <p:grpSpPr>
          <a:xfrm>
            <a:off x="179512" y="3717032"/>
            <a:ext cx="8820476" cy="2160240"/>
            <a:chOff x="330456" y="816057"/>
            <a:chExt cx="9231057" cy="2415133"/>
          </a:xfrm>
        </p:grpSpPr>
        <p:sp>
          <p:nvSpPr>
            <p:cNvPr id="31" name="직사각형 44"/>
            <p:cNvSpPr/>
            <p:nvPr/>
          </p:nvSpPr>
          <p:spPr>
            <a:xfrm>
              <a:off x="3656857" y="816057"/>
              <a:ext cx="5904656" cy="24151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92075" lvl="0">
                <a:spcBef>
                  <a:spcPts val="600"/>
                </a:spcBef>
                <a:buClr>
                  <a:srgbClr val="7EA0AA"/>
                </a:buClr>
                <a:buFont typeface="Wingdings"/>
                <a:buChar char="ü"/>
                <a:defRPr lang="ko-KR" altLang="en-US"/>
              </a:pP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사업 개요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강릉 </a:t>
              </a:r>
              <a:r>
                <a:rPr lang="ko-KR" altLang="en-US" sz="1000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세인트존스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호텔 </a:t>
              </a: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buFont typeface="Wingdings"/>
                <a:buChar char="ü"/>
                <a:defRPr lang="ko-KR" altLang="en-US"/>
              </a:pP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도입 시설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 -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지상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16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층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, 지하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1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층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/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1,096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실</a:t>
              </a: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defRPr lang="ko-KR" altLang="en-US"/>
              </a:pP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buFont typeface="Wingdings"/>
                <a:buChar char="ü"/>
                <a:defRPr lang="ko-KR" altLang="en-US"/>
              </a:pP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수행업무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</a:t>
              </a: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defRPr lang="ko-KR" altLang="en-US"/>
              </a:pP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   1.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호텔 객실관리 </a:t>
              </a: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defRPr lang="ko-KR" altLang="en-US"/>
              </a:pP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   2.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운     영 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객실관리</a:t>
              </a:r>
              <a:endParaRPr lang="en-US" altLang="ko-KR" sz="1000" dirty="0" smtClean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defRPr lang="ko-KR" altLang="en-US"/>
              </a:pP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   3.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직원  수 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: 76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명</a:t>
              </a:r>
              <a:endParaRPr lang="en-US" altLang="ko-KR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2" name="TextBox 57"/>
            <p:cNvSpPr txBox="1"/>
            <p:nvPr/>
          </p:nvSpPr>
          <p:spPr>
            <a:xfrm>
              <a:off x="330456" y="872714"/>
              <a:ext cx="2078248" cy="2721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72000" tIns="36000" rIns="72000" bIns="36000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1100" b="1" dirty="0" err="1" smtClean="0">
                  <a:solidFill>
                    <a:schemeClr val="bg1"/>
                  </a:solidFill>
                  <a:latin typeface="맑은 고딕"/>
                  <a:ea typeface="맑은 고딕"/>
                </a:rPr>
                <a:t>세인트</a:t>
              </a:r>
              <a:r>
                <a:rPr lang="ko-KR" altLang="en-US" sz="1100" b="1" dirty="0" smtClean="0">
                  <a:solidFill>
                    <a:schemeClr val="bg1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1100" b="1" dirty="0" err="1" smtClean="0">
                  <a:solidFill>
                    <a:schemeClr val="bg1"/>
                  </a:solidFill>
                  <a:latin typeface="맑은 고딕"/>
                  <a:ea typeface="맑은 고딕"/>
                </a:rPr>
                <a:t>존슨</a:t>
              </a:r>
              <a:r>
                <a:rPr lang="ko-KR" altLang="en-US" sz="1100" b="1" dirty="0" smtClean="0">
                  <a:solidFill>
                    <a:schemeClr val="bg1"/>
                  </a:solidFill>
                  <a:latin typeface="맑은 고딕"/>
                  <a:ea typeface="맑은 고딕"/>
                </a:rPr>
                <a:t> 강릉 호텔</a:t>
              </a:r>
              <a:endParaRPr lang="ko-KR" altLang="en-US" sz="1100" b="1" dirty="0">
                <a:solidFill>
                  <a:schemeClr val="bg1"/>
                </a:solidFill>
                <a:latin typeface="맑은 고딕"/>
                <a:ea typeface="맑은 고딕"/>
              </a:endParaRPr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2" t="35243" r="32099" b="14373"/>
          <a:stretch/>
        </p:blipFill>
        <p:spPr bwMode="auto">
          <a:xfrm>
            <a:off x="209929" y="1520227"/>
            <a:ext cx="2997724" cy="1813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그룹 28"/>
          <p:cNvGrpSpPr/>
          <p:nvPr/>
        </p:nvGrpSpPr>
        <p:grpSpPr>
          <a:xfrm>
            <a:off x="179508" y="1268759"/>
            <a:ext cx="8820476" cy="2160240"/>
            <a:chOff x="330456" y="816057"/>
            <a:chExt cx="9231057" cy="2415133"/>
          </a:xfrm>
        </p:grpSpPr>
        <p:sp>
          <p:nvSpPr>
            <p:cNvPr id="35" name="직사각형 44"/>
            <p:cNvSpPr/>
            <p:nvPr/>
          </p:nvSpPr>
          <p:spPr>
            <a:xfrm>
              <a:off x="3656857" y="816057"/>
              <a:ext cx="5904656" cy="24151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92075" lvl="0">
                <a:spcBef>
                  <a:spcPts val="600"/>
                </a:spcBef>
                <a:buClr>
                  <a:srgbClr val="7EA0AA"/>
                </a:buClr>
                <a:buFont typeface="Wingdings"/>
                <a:buChar char="ü"/>
                <a:defRPr lang="ko-KR" altLang="en-US"/>
              </a:pP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사업 개요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제주 국</a:t>
              </a: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buFont typeface="Wingdings"/>
                <a:buChar char="ü"/>
                <a:defRPr lang="ko-KR" altLang="en-US"/>
              </a:pP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도입 시설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 -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지상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10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층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, 지하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2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층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/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200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실</a:t>
              </a: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defRPr lang="ko-KR" altLang="en-US"/>
              </a:pP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buFont typeface="Wingdings"/>
                <a:buChar char="ü"/>
                <a:defRPr lang="ko-KR" altLang="en-US"/>
              </a:pP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수행업무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</a:t>
              </a: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defRPr lang="ko-KR" altLang="en-US"/>
              </a:pP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   1.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호텔 객실관리 </a:t>
              </a: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defRPr lang="ko-KR" altLang="en-US"/>
              </a:pP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   2.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운     영 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객실관리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,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프런트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,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공용미화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,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시설관리</a:t>
              </a:r>
              <a:endParaRPr lang="en-US" altLang="ko-KR" sz="1000" dirty="0" smtClean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defRPr lang="ko-KR" altLang="en-US"/>
              </a:pP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   3.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직원  수 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: 22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명</a:t>
              </a:r>
              <a:endParaRPr lang="en-US" altLang="ko-KR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7" name="TextBox 52"/>
            <p:cNvSpPr txBox="1"/>
            <p:nvPr/>
          </p:nvSpPr>
          <p:spPr>
            <a:xfrm>
              <a:off x="7063669" y="900601"/>
              <a:ext cx="2497842" cy="639995"/>
            </a:xfrm>
            <a:prstGeom prst="rect">
              <a:avLst/>
            </a:prstGeom>
            <a:noFill/>
          </p:spPr>
          <p:txBody>
            <a:bodyPr wrap="square" lIns="91426" tIns="45713" rIns="91426" bIns="45713" anchor="ctr">
              <a:spAutoFit/>
            </a:bodyPr>
            <a:lstStyle/>
            <a:p>
              <a:pPr algn="r">
                <a:lnSpc>
                  <a:spcPct val="60000"/>
                </a:lnSpc>
                <a:defRPr lang="ko-KR" altLang="en-US"/>
              </a:pPr>
              <a:r>
                <a:rPr lang="en-US" altLang="ko-KR" sz="2600" spc="-97" dirty="0" smtClean="0">
                  <a:solidFill>
                    <a:schemeClr val="bg1">
                      <a:lumMod val="85000"/>
                    </a:schemeClr>
                  </a:solidFill>
                  <a:latin typeface="Times New Roman"/>
                  <a:cs typeface="Times New Roman"/>
                </a:rPr>
                <a:t>IWANTRESORT</a:t>
              </a:r>
              <a:endParaRPr lang="en-US" altLang="ko-KR" sz="2600" b="0" spc="-97" dirty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endParaRPr>
            </a:p>
            <a:p>
              <a:pPr algn="r">
                <a:lnSpc>
                  <a:spcPct val="60000"/>
                </a:lnSpc>
                <a:defRPr lang="ko-KR" altLang="en-US"/>
              </a:pPr>
              <a:r>
                <a:rPr lang="en-US" altLang="ko-KR" sz="2600" b="0" spc="-97" dirty="0">
                  <a:solidFill>
                    <a:schemeClr val="bg1">
                      <a:lumMod val="85000"/>
                    </a:schemeClr>
                  </a:solidFill>
                  <a:latin typeface="Times New Roman"/>
                  <a:cs typeface="Times New Roman"/>
                </a:rPr>
                <a:t>PROJECT</a:t>
              </a:r>
            </a:p>
          </p:txBody>
        </p:sp>
        <p:sp>
          <p:nvSpPr>
            <p:cNvPr id="39" name="TextBox 57"/>
            <p:cNvSpPr txBox="1"/>
            <p:nvPr/>
          </p:nvSpPr>
          <p:spPr>
            <a:xfrm>
              <a:off x="330456" y="872714"/>
              <a:ext cx="2078248" cy="2721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72000" tIns="36000" rIns="72000" bIns="36000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1100" b="1" dirty="0" smtClean="0">
                  <a:solidFill>
                    <a:schemeClr val="bg1"/>
                  </a:solidFill>
                  <a:latin typeface="맑은 고딕"/>
                  <a:ea typeface="맑은 고딕"/>
                </a:rPr>
                <a:t>평창 </a:t>
              </a:r>
              <a:r>
                <a:rPr lang="ko-KR" altLang="en-US" sz="1100" b="1" dirty="0" err="1" smtClean="0">
                  <a:solidFill>
                    <a:schemeClr val="bg1"/>
                  </a:solidFill>
                  <a:latin typeface="맑은 고딕"/>
                  <a:ea typeface="맑은 고딕"/>
                </a:rPr>
                <a:t>아이원</a:t>
              </a:r>
              <a:r>
                <a:rPr lang="ko-KR" altLang="en-US" sz="1100" b="1" dirty="0" smtClean="0">
                  <a:solidFill>
                    <a:schemeClr val="bg1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1100" b="1" dirty="0" err="1" smtClean="0">
                  <a:solidFill>
                    <a:schemeClr val="bg1"/>
                  </a:solidFill>
                  <a:latin typeface="맑은 고딕"/>
                  <a:ea typeface="맑은 고딕"/>
                </a:rPr>
                <a:t>리조트</a:t>
              </a:r>
              <a:endParaRPr lang="ko-KR" altLang="en-US" sz="1100" b="1" dirty="0">
                <a:solidFill>
                  <a:schemeClr val="bg1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20" name="TextBox 23"/>
          <p:cNvSpPr txBox="1"/>
          <p:nvPr/>
        </p:nvSpPr>
        <p:spPr>
          <a:xfrm>
            <a:off x="317991" y="622760"/>
            <a:ext cx="6111397" cy="307777"/>
          </a:xfrm>
          <a:prstGeom prst="rect">
            <a:avLst/>
          </a:prstGeom>
          <a:noFill/>
        </p:spPr>
        <p:txBody>
          <a:bodyPr wrap="square" lIns="72000" tIns="0" rIns="0" bIns="0">
            <a:spAutoFit/>
          </a:bodyPr>
          <a:lstStyle/>
          <a:p>
            <a:pPr lvl="0">
              <a:defRPr lang="ko-KR" altLang="en-US"/>
            </a:pPr>
            <a:r>
              <a:rPr lang="en-US" altLang="ko-KR" sz="2000" b="1" dirty="0" smtClean="0">
                <a:solidFill>
                  <a:srgbClr val="4F81BD">
                    <a:lumMod val="75000"/>
                  </a:srgbClr>
                </a:solidFill>
                <a:latin typeface="나눔고딕 ExtraBold"/>
                <a:ea typeface="나눔고딕 ExtraBold"/>
              </a:rPr>
              <a:t>06. </a:t>
            </a:r>
            <a:r>
              <a:rPr lang="ko-KR" altLang="en-US" sz="2000" b="1" dirty="0" smtClean="0">
                <a:solidFill>
                  <a:srgbClr val="4F81BD">
                    <a:lumMod val="75000"/>
                  </a:srgbClr>
                </a:solidFill>
                <a:latin typeface="나눔고딕 ExtraBold"/>
                <a:ea typeface="나눔고딕 ExtraBold"/>
              </a:rPr>
              <a:t>주요 수행실적</a:t>
            </a:r>
            <a:endParaRPr lang="ko-KR" altLang="en-US" sz="2000" b="1" dirty="0">
              <a:solidFill>
                <a:srgbClr val="4F81BD">
                  <a:lumMod val="75000"/>
                </a:srgbClr>
              </a:solidFill>
              <a:latin typeface="나눔고딕 ExtraBold"/>
              <a:ea typeface="나눔고딕 ExtraBold"/>
            </a:endParaRPr>
          </a:p>
        </p:txBody>
      </p:sp>
      <p:sp>
        <p:nvSpPr>
          <p:cNvPr id="15" name="TextBox 52"/>
          <p:cNvSpPr txBox="1"/>
          <p:nvPr/>
        </p:nvSpPr>
        <p:spPr>
          <a:xfrm>
            <a:off x="6372200" y="3879710"/>
            <a:ext cx="2642590" cy="572450"/>
          </a:xfrm>
          <a:prstGeom prst="rect">
            <a:avLst/>
          </a:prstGeom>
          <a:noFill/>
        </p:spPr>
        <p:txBody>
          <a:bodyPr wrap="square" lIns="91426" tIns="45713" rIns="91426" bIns="45713" anchor="ctr">
            <a:spAutoFit/>
          </a:bodyPr>
          <a:lstStyle/>
          <a:p>
            <a:pPr algn="r">
              <a:lnSpc>
                <a:spcPct val="60000"/>
              </a:lnSpc>
              <a:defRPr lang="ko-KR" altLang="en-US"/>
            </a:pPr>
            <a:r>
              <a:rPr lang="en-US" altLang="ko-KR" sz="2600" spc="-97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STJOHNSHOTEL</a:t>
            </a:r>
            <a:endParaRPr lang="en-US" altLang="ko-KR" sz="2600" b="0" spc="-97" dirty="0" smtClean="0">
              <a:solidFill>
                <a:schemeClr val="bg1">
                  <a:lumMod val="85000"/>
                </a:schemeClr>
              </a:solidFill>
              <a:latin typeface="Times New Roman"/>
              <a:cs typeface="Times New Roman"/>
            </a:endParaRPr>
          </a:p>
          <a:p>
            <a:pPr algn="r">
              <a:lnSpc>
                <a:spcPct val="60000"/>
              </a:lnSpc>
              <a:defRPr lang="ko-KR" altLang="en-US"/>
            </a:pPr>
            <a:r>
              <a:rPr lang="en-US" altLang="ko-KR" sz="2600" b="0" spc="-97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PROJECT</a:t>
            </a:r>
            <a:endParaRPr lang="en-US" altLang="ko-KR" sz="2600" b="0" spc="-97" dirty="0">
              <a:solidFill>
                <a:schemeClr val="bg1">
                  <a:lumMod val="8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4682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7" y="1484980"/>
            <a:ext cx="2867144" cy="194402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1" y="4195061"/>
            <a:ext cx="2857500" cy="1886425"/>
          </a:xfrm>
          <a:prstGeom prst="rect">
            <a:avLst/>
          </a:prstGeom>
        </p:spPr>
      </p:pic>
      <p:grpSp>
        <p:nvGrpSpPr>
          <p:cNvPr id="3" name="그룹 28"/>
          <p:cNvGrpSpPr/>
          <p:nvPr/>
        </p:nvGrpSpPr>
        <p:grpSpPr>
          <a:xfrm>
            <a:off x="179508" y="1268759"/>
            <a:ext cx="8820476" cy="2160240"/>
            <a:chOff x="330456" y="816057"/>
            <a:chExt cx="9231057" cy="2415133"/>
          </a:xfrm>
        </p:grpSpPr>
        <p:sp>
          <p:nvSpPr>
            <p:cNvPr id="14" name="직사각형 44"/>
            <p:cNvSpPr/>
            <p:nvPr/>
          </p:nvSpPr>
          <p:spPr>
            <a:xfrm>
              <a:off x="3656857" y="816057"/>
              <a:ext cx="5904656" cy="24151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92075" lvl="0">
                <a:spcBef>
                  <a:spcPts val="600"/>
                </a:spcBef>
                <a:buClr>
                  <a:srgbClr val="7EA0AA"/>
                </a:buClr>
                <a:buFont typeface="Wingdings"/>
                <a:buChar char="ü"/>
                <a:defRPr lang="ko-KR" altLang="en-US"/>
              </a:pP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사업 개요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정선 알파인 리조트 오픈 및 평창올림픽운영</a:t>
              </a: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buFont typeface="Wingdings"/>
                <a:buChar char="ü"/>
                <a:defRPr lang="ko-KR" altLang="en-US"/>
              </a:pP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도입 시설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 -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지상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6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층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, 지하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1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층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/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127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실</a:t>
              </a: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defRPr lang="ko-KR" altLang="en-US"/>
              </a:pP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buFont typeface="Wingdings"/>
                <a:buChar char="ü"/>
                <a:defRPr lang="ko-KR" altLang="en-US"/>
              </a:pP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수행업무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</a:t>
              </a: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defRPr lang="ko-KR" altLang="en-US"/>
              </a:pP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   1.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리조트 오픈 프로젝트 </a:t>
              </a: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defRPr lang="ko-KR" altLang="en-US"/>
              </a:pP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   2.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운     영 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</a:t>
              </a:r>
              <a:r>
                <a:rPr lang="ko-KR" altLang="en-US" sz="1000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객실관리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및 </a:t>
              </a:r>
              <a:r>
                <a:rPr lang="ko-KR" altLang="en-US" sz="1000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공용미화등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총괄</a:t>
              </a:r>
              <a:endParaRPr lang="en-US" altLang="ko-KR" sz="1000" dirty="0" smtClean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defRPr lang="ko-KR" altLang="en-US"/>
              </a:pP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   3.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직원  수 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: 20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명</a:t>
              </a:r>
              <a:endParaRPr lang="en-US" altLang="ko-KR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5" name="TextBox 52"/>
            <p:cNvSpPr txBox="1"/>
            <p:nvPr/>
          </p:nvSpPr>
          <p:spPr>
            <a:xfrm>
              <a:off x="6434610" y="900602"/>
              <a:ext cx="3126901" cy="639995"/>
            </a:xfrm>
            <a:prstGeom prst="rect">
              <a:avLst/>
            </a:prstGeom>
            <a:noFill/>
          </p:spPr>
          <p:txBody>
            <a:bodyPr wrap="square" lIns="91426" tIns="45713" rIns="91426" bIns="45713" anchor="ctr">
              <a:spAutoFit/>
            </a:bodyPr>
            <a:lstStyle/>
            <a:p>
              <a:pPr algn="r">
                <a:lnSpc>
                  <a:spcPct val="60000"/>
                </a:lnSpc>
                <a:defRPr lang="ko-KR" altLang="en-US"/>
              </a:pPr>
              <a:r>
                <a:rPr lang="en-US" altLang="ko-KR" sz="2600" b="0" spc="-97" dirty="0" smtClean="0">
                  <a:solidFill>
                    <a:schemeClr val="bg1">
                      <a:lumMod val="85000"/>
                    </a:schemeClr>
                  </a:solidFill>
                  <a:latin typeface="Times New Roman"/>
                  <a:cs typeface="Times New Roman"/>
                </a:rPr>
                <a:t>ALPINE RESORT</a:t>
              </a:r>
            </a:p>
            <a:p>
              <a:pPr algn="r">
                <a:lnSpc>
                  <a:spcPct val="60000"/>
                </a:lnSpc>
                <a:defRPr lang="ko-KR" altLang="en-US"/>
              </a:pPr>
              <a:r>
                <a:rPr lang="en-US" altLang="ko-KR" sz="2600" b="0" spc="-97" dirty="0" smtClean="0">
                  <a:solidFill>
                    <a:schemeClr val="bg1">
                      <a:lumMod val="85000"/>
                    </a:schemeClr>
                  </a:solidFill>
                  <a:latin typeface="Times New Roman"/>
                  <a:cs typeface="Times New Roman"/>
                </a:rPr>
                <a:t>PROJECT</a:t>
              </a:r>
              <a:endParaRPr lang="en-US" altLang="ko-KR" sz="2600" b="0" spc="-97" dirty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6" name="TextBox 57"/>
            <p:cNvSpPr txBox="1"/>
            <p:nvPr/>
          </p:nvSpPr>
          <p:spPr>
            <a:xfrm>
              <a:off x="330456" y="961110"/>
              <a:ext cx="2078248" cy="2721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72000" tIns="36000" rIns="72000" bIns="36000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1100" b="1" dirty="0" smtClean="0">
                  <a:solidFill>
                    <a:schemeClr val="bg1"/>
                  </a:solidFill>
                  <a:latin typeface="맑은 고딕"/>
                  <a:ea typeface="맑은 고딕"/>
                </a:rPr>
                <a:t>정선 알파인 리조트</a:t>
              </a:r>
              <a:endParaRPr lang="ko-KR" altLang="en-US" sz="1100" b="1" dirty="0">
                <a:solidFill>
                  <a:schemeClr val="bg1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24" name="모서리가 둥근 직사각형 37"/>
          <p:cNvSpPr/>
          <p:nvPr/>
        </p:nvSpPr>
        <p:spPr>
          <a:xfrm>
            <a:off x="7812360" y="6327982"/>
            <a:ext cx="1080120" cy="43204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4" name="그룹 28"/>
          <p:cNvGrpSpPr/>
          <p:nvPr/>
        </p:nvGrpSpPr>
        <p:grpSpPr>
          <a:xfrm>
            <a:off x="179508" y="4005064"/>
            <a:ext cx="8813543" cy="2088231"/>
            <a:chOff x="330455" y="797796"/>
            <a:chExt cx="9231057" cy="2657556"/>
          </a:xfrm>
        </p:grpSpPr>
        <p:sp>
          <p:nvSpPr>
            <p:cNvPr id="29" name="직사각형 29"/>
            <p:cNvSpPr/>
            <p:nvPr/>
          </p:nvSpPr>
          <p:spPr>
            <a:xfrm>
              <a:off x="3656855" y="797796"/>
              <a:ext cx="5904656" cy="26575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92075" lvl="0">
                <a:spcBef>
                  <a:spcPts val="600"/>
                </a:spcBef>
                <a:buClr>
                  <a:srgbClr val="7EA0AA"/>
                </a:buClr>
                <a:buFont typeface="Wingdings"/>
                <a:buChar char="ü"/>
                <a:defRPr lang="ko-KR" altLang="en-US"/>
              </a:pP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사업 개요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제주 부영청소년수련원</a:t>
              </a: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buFont typeface="Wingdings"/>
                <a:buChar char="ü"/>
                <a:defRPr lang="ko-KR" altLang="en-US"/>
              </a:pP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도입 시설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 -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지상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2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층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,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지하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1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층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/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86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실</a:t>
              </a: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buFont typeface="Wingdings"/>
                <a:buNone/>
                <a:defRPr lang="ko-KR" altLang="en-US"/>
              </a:pP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buFont typeface="Wingdings"/>
                <a:buChar char="ü"/>
                <a:defRPr lang="ko-KR" altLang="en-US"/>
              </a:pP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수행업무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</a:t>
              </a: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defRPr lang="ko-KR" altLang="en-US"/>
              </a:pP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   1.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청소년수련원 총괄 관리</a:t>
              </a: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defRPr lang="ko-KR" altLang="en-US"/>
              </a:pP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    2. 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운   영 </a:t>
              </a:r>
              <a:r>
                <a:rPr lang="en-US" altLang="ko-KR" sz="1000" dirty="0">
                  <a:solidFill>
                    <a:prstClr val="black"/>
                  </a:solidFill>
                  <a:latin typeface="맑은 고딕"/>
                  <a:ea typeface="맑은 고딕"/>
                </a:rPr>
                <a:t>: </a:t>
              </a:r>
              <a:r>
                <a:rPr lang="ko-KR" altLang="en-US" sz="1000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객실관리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, </a:t>
              </a:r>
              <a:r>
                <a:rPr lang="ko-KR" altLang="en-US" sz="1000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공용미화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, 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구내식당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	</a:t>
              </a:r>
            </a:p>
            <a:p>
              <a:pPr marL="92075" lvl="0">
                <a:spcBef>
                  <a:spcPts val="600"/>
                </a:spcBef>
                <a:buClr>
                  <a:srgbClr val="7EA0AA"/>
                </a:buClr>
                <a:defRPr lang="ko-KR" altLang="en-US"/>
              </a:pP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   3. </a:t>
              </a:r>
              <a:r>
                <a:rPr lang="ko-KR" altLang="en-US" sz="1000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직원수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: 11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명</a:t>
              </a:r>
              <a:endParaRPr lang="ko-KR" altLang="en-US" sz="10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0" name="TextBox 31"/>
            <p:cNvSpPr txBox="1"/>
            <p:nvPr/>
          </p:nvSpPr>
          <p:spPr>
            <a:xfrm>
              <a:off x="6288572" y="1039593"/>
              <a:ext cx="3272940" cy="728520"/>
            </a:xfrm>
            <a:prstGeom prst="rect">
              <a:avLst/>
            </a:prstGeom>
            <a:noFill/>
          </p:spPr>
          <p:txBody>
            <a:bodyPr wrap="square" lIns="91426" tIns="45713" rIns="91426" bIns="45713" anchor="ctr">
              <a:spAutoFit/>
            </a:bodyPr>
            <a:lstStyle/>
            <a:p>
              <a:pPr algn="r">
                <a:lnSpc>
                  <a:spcPct val="60000"/>
                </a:lnSpc>
                <a:defRPr lang="ko-KR" altLang="en-US"/>
              </a:pPr>
              <a:r>
                <a:rPr lang="en-US" altLang="ko-KR" sz="2600" b="0" spc="-97" dirty="0" smtClean="0">
                  <a:solidFill>
                    <a:schemeClr val="bg1">
                      <a:lumMod val="85000"/>
                    </a:schemeClr>
                  </a:solidFill>
                  <a:latin typeface="Times New Roman"/>
                  <a:cs typeface="Times New Roman"/>
                </a:rPr>
                <a:t>BOOYOUNGYOUTH</a:t>
              </a:r>
              <a:endParaRPr lang="en-US" altLang="ko-KR" sz="2600" b="0" spc="-97" dirty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endParaRPr>
            </a:p>
            <a:p>
              <a:pPr algn="r">
                <a:lnSpc>
                  <a:spcPct val="60000"/>
                </a:lnSpc>
                <a:defRPr lang="ko-KR" altLang="en-US"/>
              </a:pPr>
              <a:r>
                <a:rPr lang="en-US" altLang="ko-KR" sz="2600" b="0" spc="-97" dirty="0">
                  <a:solidFill>
                    <a:schemeClr val="bg1">
                      <a:lumMod val="85000"/>
                    </a:schemeClr>
                  </a:solidFill>
                  <a:latin typeface="Times New Roman"/>
                  <a:cs typeface="Times New Roman"/>
                </a:rPr>
                <a:t>PROJECT</a:t>
              </a:r>
            </a:p>
          </p:txBody>
        </p:sp>
        <p:sp>
          <p:nvSpPr>
            <p:cNvPr id="31" name="TextBox 32"/>
            <p:cNvSpPr txBox="1"/>
            <p:nvPr/>
          </p:nvSpPr>
          <p:spPr>
            <a:xfrm>
              <a:off x="330455" y="956566"/>
              <a:ext cx="2078247" cy="30982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72000" tIns="36000" rIns="72000" bIns="36000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1100" b="1" dirty="0" smtClean="0">
                  <a:solidFill>
                    <a:schemeClr val="bg1"/>
                  </a:solidFill>
                  <a:latin typeface="맑은 고딕"/>
                  <a:ea typeface="맑은 고딕"/>
                </a:rPr>
                <a:t>제주부영청소년수련원 </a:t>
              </a:r>
              <a:endParaRPr lang="ko-KR" altLang="en-US" sz="1100" b="1" dirty="0">
                <a:solidFill>
                  <a:schemeClr val="bg1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36" name="슬라이드 번호 개체 틀 16"/>
          <p:cNvSpPr txBox="1">
            <a:spLocks/>
          </p:cNvSpPr>
          <p:nvPr/>
        </p:nvSpPr>
        <p:spPr>
          <a:xfrm>
            <a:off x="4427984" y="6453336"/>
            <a:ext cx="395536" cy="28803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666E4-9C68-4FB6-94B5-15E482471F65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TextBox 23"/>
          <p:cNvSpPr txBox="1"/>
          <p:nvPr/>
        </p:nvSpPr>
        <p:spPr>
          <a:xfrm>
            <a:off x="317991" y="622760"/>
            <a:ext cx="6111397" cy="307777"/>
          </a:xfrm>
          <a:prstGeom prst="rect">
            <a:avLst/>
          </a:prstGeom>
          <a:noFill/>
        </p:spPr>
        <p:txBody>
          <a:bodyPr wrap="square" lIns="72000" tIns="0" rIns="0" bIns="0">
            <a:spAutoFit/>
          </a:bodyPr>
          <a:lstStyle/>
          <a:p>
            <a:pPr lvl="0">
              <a:defRPr lang="ko-KR" altLang="en-US"/>
            </a:pPr>
            <a:r>
              <a:rPr lang="en-US" altLang="ko-KR" sz="2000" b="1" dirty="0" smtClean="0">
                <a:solidFill>
                  <a:srgbClr val="4F81BD">
                    <a:lumMod val="75000"/>
                  </a:srgbClr>
                </a:solidFill>
                <a:latin typeface="나눔고딕 ExtraBold"/>
                <a:ea typeface="나눔고딕 ExtraBold"/>
              </a:rPr>
              <a:t>06. </a:t>
            </a:r>
            <a:r>
              <a:rPr lang="ko-KR" altLang="en-US" sz="2000" b="1" dirty="0" smtClean="0">
                <a:solidFill>
                  <a:srgbClr val="4F81BD">
                    <a:lumMod val="75000"/>
                  </a:srgbClr>
                </a:solidFill>
                <a:latin typeface="나눔고딕 ExtraBold"/>
                <a:ea typeface="나눔고딕 ExtraBold"/>
              </a:rPr>
              <a:t>주요 수행실적</a:t>
            </a:r>
            <a:endParaRPr lang="ko-KR" altLang="en-US" sz="2000" b="1" dirty="0">
              <a:solidFill>
                <a:srgbClr val="4F81BD">
                  <a:lumMod val="75000"/>
                </a:srgbClr>
              </a:solidFill>
              <a:latin typeface="나눔고딕 ExtraBold"/>
              <a:ea typeface="나눔고딕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084682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6293</TotalTime>
  <Words>1211</Words>
  <Application>Microsoft Office PowerPoint</Application>
  <PresentationFormat>화면 슬라이드 쇼(4:3)</PresentationFormat>
  <Paragraphs>276</Paragraphs>
  <Slides>16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8" baseType="lpstr">
      <vt:lpstr>HY헤드라인M</vt:lpstr>
      <vt:lpstr>견고딕</vt:lpstr>
      <vt:lpstr>굴림</vt:lpstr>
      <vt:lpstr>나눔고딕</vt:lpstr>
      <vt:lpstr>나눔고딕 ExtraBold</vt:lpstr>
      <vt:lpstr>맑은 고딕</vt:lpstr>
      <vt:lpstr>Arial</vt:lpstr>
      <vt:lpstr>Cambria Math</vt:lpstr>
      <vt:lpstr>Times New Roman</vt:lpstr>
      <vt:lpstr>Wingdings</vt:lpstr>
      <vt:lpstr>Wingdings 2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Microsoft Corporation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Registered User</dc:creator>
  <cp:lastModifiedBy>nox101@outlook.kr</cp:lastModifiedBy>
  <cp:revision>1179</cp:revision>
  <cp:lastPrinted>2017-01-31T01:38:15Z</cp:lastPrinted>
  <dcterms:created xsi:type="dcterms:W3CDTF">2013-09-25T01:30:04Z</dcterms:created>
  <dcterms:modified xsi:type="dcterms:W3CDTF">2020-06-03T23:22:40Z</dcterms:modified>
</cp:coreProperties>
</file>